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5"/>
  </p:sldMasterIdLst>
  <p:notesMasterIdLst>
    <p:notesMasterId r:id="rId10"/>
  </p:notesMasterIdLst>
  <p:handoutMasterIdLst>
    <p:handoutMasterId r:id="rId11"/>
  </p:handoutMasterIdLst>
  <p:sldIdLst>
    <p:sldId id="273" r:id="rId6"/>
    <p:sldId id="283" r:id="rId7"/>
    <p:sldId id="284" r:id="rId8"/>
    <p:sldId id="286" r:id="rId9"/>
  </p:sldIdLst>
  <p:sldSz cx="12192000" cy="6858000"/>
  <p:notesSz cx="6858000" cy="9144000"/>
  <p:embeddedFontLst>
    <p:embeddedFont>
      <p:font typeface="Montserrat" panose="00000500000000000000" pitchFamily="2" charset="0"/>
      <p:regular r:id="rId12"/>
      <p:bold r:id="rId13"/>
      <p:italic r:id="rId14"/>
      <p:boldItalic r:id="rId15"/>
    </p:embeddedFont>
    <p:embeddedFont>
      <p:font typeface="Montserrat Light" panose="00000400000000000000" pitchFamily="2" charset="0"/>
      <p:regular r:id="rId16"/>
      <p:italic r:id="rId17"/>
    </p:embeddedFont>
    <p:embeddedFont>
      <p:font typeface="Montserrat Medium" panose="00000600000000000000" pitchFamily="2" charset="0"/>
      <p:regular r:id="rId18"/>
      <p:italic r:id="rId19"/>
    </p:embeddedFont>
    <p:embeddedFont>
      <p:font typeface="Montserrat SemiBold" panose="00000700000000000000" pitchFamily="2"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F6228"/>
    <a:srgbClr val="C3D69B"/>
    <a:srgbClr val="718594"/>
    <a:srgbClr val="B3D2E9"/>
    <a:srgbClr val="008DC7"/>
    <a:srgbClr val="22BAB3"/>
    <a:srgbClr val="A7BACB"/>
    <a:srgbClr val="778591"/>
    <a:srgbClr val="B1C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6327"/>
  </p:normalViewPr>
  <p:slideViewPr>
    <p:cSldViewPr snapToGrid="0" snapToObjects="1">
      <p:cViewPr varScale="1">
        <p:scale>
          <a:sx n="156" d="100"/>
          <a:sy n="156" d="100"/>
        </p:scale>
        <p:origin x="576" y="1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8" d="100"/>
          <a:sy n="98" d="100"/>
        </p:scale>
        <p:origin x="494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10.fntdata"/><Relationship Id="rId7" Type="http://schemas.openxmlformats.org/officeDocument/2006/relationships/slide" Target="slides/slide2.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handoutMaster" Target="handoutMasters/handoutMaster1.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notesMaster" Target="notesMasters/notesMaster1.xml"/><Relationship Id="rId19" Type="http://schemas.openxmlformats.org/officeDocument/2006/relationships/font" Target="fonts/font8.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94FDD4-F17D-E640-A308-95ACFE0074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Montserrat" pitchFamily="2" charset="77"/>
              </a:rPr>
              <a:t>Presentation Title</a:t>
            </a:r>
          </a:p>
        </p:txBody>
      </p:sp>
      <p:sp>
        <p:nvSpPr>
          <p:cNvPr id="3" name="Date Placeholder 2">
            <a:extLst>
              <a:ext uri="{FF2B5EF4-FFF2-40B4-BE49-F238E27FC236}">
                <a16:creationId xmlns:a16="http://schemas.microsoft.com/office/drawing/2014/main" id="{ECD468A3-CCFB-C04E-938C-FE5F378BC1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144BE8-E69E-734C-9CFF-049BB7751FC9}" type="datetimeFigureOut">
              <a:rPr lang="en-US" smtClean="0">
                <a:latin typeface="Montserrat" pitchFamily="2" charset="77"/>
              </a:rPr>
              <a:t>5/1/2024</a:t>
            </a:fld>
            <a:endParaRPr lang="en-US" dirty="0">
              <a:latin typeface="Montserrat" pitchFamily="2" charset="77"/>
            </a:endParaRPr>
          </a:p>
        </p:txBody>
      </p:sp>
      <p:sp>
        <p:nvSpPr>
          <p:cNvPr id="4" name="Footer Placeholder 3">
            <a:extLst>
              <a:ext uri="{FF2B5EF4-FFF2-40B4-BE49-F238E27FC236}">
                <a16:creationId xmlns:a16="http://schemas.microsoft.com/office/drawing/2014/main" id="{FB06C6D9-989E-9641-9D51-2EDE079EE7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ontserrat" pitchFamily="2" charset="77"/>
            </a:endParaRPr>
          </a:p>
        </p:txBody>
      </p:sp>
      <p:sp>
        <p:nvSpPr>
          <p:cNvPr id="5" name="Slide Number Placeholder 4">
            <a:extLst>
              <a:ext uri="{FF2B5EF4-FFF2-40B4-BE49-F238E27FC236}">
                <a16:creationId xmlns:a16="http://schemas.microsoft.com/office/drawing/2014/main" id="{2F19C2F4-7B72-BB45-8F45-B862C80AC5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22F5A7-E952-4B44-9D13-5AA530C639B7}" type="slidenum">
              <a:rPr lang="en-US" smtClean="0">
                <a:latin typeface="Montserrat" pitchFamily="2" charset="77"/>
              </a:rPr>
              <a:t>‹#›</a:t>
            </a:fld>
            <a:endParaRPr lang="en-US" dirty="0">
              <a:latin typeface="Montserrat" pitchFamily="2" charset="77"/>
            </a:endParaRPr>
          </a:p>
        </p:txBody>
      </p:sp>
    </p:spTree>
    <p:extLst>
      <p:ext uri="{BB962C8B-B14F-4D97-AF65-F5344CB8AC3E}">
        <p14:creationId xmlns:p14="http://schemas.microsoft.com/office/powerpoint/2010/main" val="11061360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r>
              <a:rPr lang="en-US" dirty="0"/>
              <a:t>Presentation Title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37966512-5CFF-724D-93AD-60A9C1F8AFC7}" type="datetimeFigureOut">
              <a:rPr lang="en-US" smtClean="0"/>
              <a:pPr/>
              <a:t>5/1/2024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4FC19CE8-D78C-D24E-A54D-967966A9563F}" type="slidenum">
              <a:rPr lang="en-US" smtClean="0"/>
              <a:pPr/>
              <a:t>‹#›</a:t>
            </a:fld>
            <a:endParaRPr lang="en-US" dirty="0"/>
          </a:p>
        </p:txBody>
      </p:sp>
    </p:spTree>
    <p:extLst>
      <p:ext uri="{BB962C8B-B14F-4D97-AF65-F5344CB8AC3E}">
        <p14:creationId xmlns:p14="http://schemas.microsoft.com/office/powerpoint/2010/main" val="2718216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1</a:t>
            </a:fld>
            <a:endParaRPr lang="en-US" dirty="0"/>
          </a:p>
        </p:txBody>
      </p:sp>
    </p:spTree>
    <p:extLst>
      <p:ext uri="{BB962C8B-B14F-4D97-AF65-F5344CB8AC3E}">
        <p14:creationId xmlns:p14="http://schemas.microsoft.com/office/powerpoint/2010/main" val="4106100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jp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Request For Pavement Design</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2100" b="0" i="0">
                <a:solidFill>
                  <a:schemeClr val="bg1"/>
                </a:solidFill>
                <a:latin typeface="Montserrat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For Project Managers</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565347" y="926860"/>
            <a:ext cx="3316974"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bg1"/>
                </a:solidFill>
              </a:defRPr>
            </a:lvl1pPr>
          </a:lstStyle>
          <a:p>
            <a:pPr lvl="0"/>
            <a:r>
              <a:rPr lang="en-US" dirty="0"/>
              <a:t>September 15, 2023</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chemeClr val="bg1"/>
              </a:solidFill>
              <a:latin typeface="Montserrat Light" pitchFamily="2" charset="77"/>
            </a:endParaRPr>
          </a:p>
        </p:txBody>
      </p:sp>
    </p:spTree>
    <p:extLst>
      <p:ext uri="{BB962C8B-B14F-4D97-AF65-F5344CB8AC3E}">
        <p14:creationId xmlns:p14="http://schemas.microsoft.com/office/powerpoint/2010/main" val="17476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715272"/>
            <a:ext cx="6012532" cy="4188332"/>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95683"/>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5382228" cy="4187825"/>
          </a:xfrm>
        </p:spPr>
        <p:txBody>
          <a:bodyPr/>
          <a:lstStyle/>
          <a:p>
            <a:r>
              <a:rPr lang="en-US"/>
              <a:t>Click icon to add picture</a:t>
            </a:r>
          </a:p>
        </p:txBody>
      </p:sp>
    </p:spTree>
    <p:extLst>
      <p:ext uri="{BB962C8B-B14F-4D97-AF65-F5344CB8AC3E}">
        <p14:creationId xmlns:p14="http://schemas.microsoft.com/office/powerpoint/2010/main" val="78617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268594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53612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1869137"/>
            <a:ext cx="11235351" cy="404464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userDrawn="1"/>
        </p:nvSpPr>
        <p:spPr>
          <a:xfrm>
            <a:off x="11257449" y="6265865"/>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2538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2745407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365760" lvl="1" indent="-182880"/>
            <a:endParaRPr lang="en-US" sz="1200" dirty="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solidFill>
                  <a:schemeClr val="tx1"/>
                </a:solidFill>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393174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434566" y="1724671"/>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1936232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6350" y="-7144"/>
            <a:ext cx="12179300" cy="6872288"/>
          </a:xfrm>
        </p:spPr>
        <p:txBody>
          <a:bodyPr/>
          <a:lstStyle/>
          <a:p>
            <a:r>
              <a:rPr lang="en-US"/>
              <a:t>Click icon to add picture</a:t>
            </a:r>
            <a:endParaRPr lang="en-US" dirty="0"/>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ln w="3175">
                  <a:noFill/>
                </a:ln>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561400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12192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1882097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12188952"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12192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1229059" y="495185"/>
            <a:ext cx="9733882" cy="2792431"/>
          </a:xfrm>
          <a:prstGeom prst="rect">
            <a:avLst/>
          </a:prstGeom>
          <a:noFill/>
          <a:effectLst/>
        </p:spPr>
        <p:txBody>
          <a:bodyPr wrap="square" rtlCol="0">
            <a:spAutoFit/>
          </a:bodyPr>
          <a:lstStyle/>
          <a:p>
            <a:pPr marL="0" marR="0" algn="ctr">
              <a:lnSpc>
                <a:spcPct val="114000"/>
              </a:lnSpc>
              <a:spcBef>
                <a:spcPts val="0"/>
              </a:spcBef>
              <a:spcAft>
                <a:spcPts val="800"/>
              </a:spcAft>
            </a:pPr>
            <a:r>
              <a:rPr lang="en-US" sz="3800" b="1" dirty="0">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800"/>
              </a:spcAft>
            </a:pPr>
            <a:r>
              <a:rPr lang="en-US" sz="2800" dirty="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800" dirty="0">
                <a:solidFill>
                  <a:schemeClr val="tx2"/>
                </a:solidFill>
                <a:effectLst/>
                <a:latin typeface="+mn-lt"/>
                <a:ea typeface="Calibri" panose="020F0502020204030204" pitchFamily="34" charset="0"/>
                <a:cs typeface="Calibri" panose="020F0502020204030204" pitchFamily="34" charset="0"/>
              </a:rPr>
            </a:br>
            <a:r>
              <a:rPr lang="en-US" sz="2800" dirty="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800" dirty="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5043737" y="3426706"/>
            <a:ext cx="2104526"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7066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tx1"/>
                </a:solidFill>
              </a:defRPr>
            </a:lvl1pPr>
          </a:lstStyle>
          <a:p>
            <a:pPr lvl="0"/>
            <a:r>
              <a:rPr lang="en-US" dirty="0"/>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391138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567" b="31978"/>
          <a:stretch>
            <a:fillRect/>
          </a:stretch>
        </p:blipFill>
        <p:spPr bwMode="auto">
          <a:xfrm>
            <a:off x="1588" y="-9525"/>
            <a:ext cx="121888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1228725" y="2816225"/>
            <a:ext cx="9734550" cy="1811338"/>
          </a:xfrm>
          <a:prstGeom prst="rect">
            <a:avLst/>
          </a:prstGeom>
          <a:noFill/>
        </p:spPr>
        <p:txBody>
          <a:bodyPr>
            <a:spAutoFit/>
          </a:bodyPr>
          <a:lstStyle/>
          <a:p>
            <a:pPr algn="ctr" eaLnBrk="1" fontAlgn="auto" hangingPunct="1">
              <a:lnSpc>
                <a:spcPct val="114000"/>
              </a:lnSpc>
              <a:spcBef>
                <a:spcPts val="0"/>
              </a:spcBef>
              <a:spcAft>
                <a:spcPts val="800"/>
              </a:spcAft>
              <a:defRPr/>
            </a:pPr>
            <a:r>
              <a:rPr lang="en-US" sz="3800" b="1" dirty="0">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800"/>
              </a:spcAft>
              <a:defRPr/>
            </a:pP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0488" y="503238"/>
            <a:ext cx="18510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434566" y="6211287"/>
            <a:ext cx="6939167" cy="365125"/>
          </a:xfrm>
        </p:spPr>
        <p:txBody>
          <a:bodyPr/>
          <a:lstStyle>
            <a:lvl1pPr marL="0" indent="0">
              <a:buNone/>
              <a:defRPr sz="1300"/>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11256963" y="6265863"/>
            <a:ext cx="528637" cy="365125"/>
          </a:xfrm>
          <a:prstGeom prst="rect">
            <a:avLst/>
          </a:prstGeom>
        </p:spPr>
        <p:txBody>
          <a:bodyPr vert="horz" lIns="91440" tIns="45720" rIns="91440" bIns="45720" rtlCol="0" anchor="ctr"/>
          <a:lstStyle>
            <a:lvl1pPr algn="ctr" eaLnBrk="1" fontAlgn="auto" hangingPunct="1">
              <a:spcBef>
                <a:spcPts val="0"/>
              </a:spcBef>
              <a:spcAft>
                <a:spcPts val="0"/>
              </a:spcAft>
              <a:defRPr sz="1300" b="1" i="0" smtClean="0">
                <a:solidFill>
                  <a:schemeClr val="tx1"/>
                </a:solidFill>
                <a:latin typeface="Montserrat" pitchFamily="2" charset="77"/>
              </a:defRPr>
            </a:lvl1pPr>
          </a:lstStyle>
          <a:p>
            <a:pPr>
              <a:defRPr/>
            </a:pPr>
            <a:fld id="{1EADCA93-67C7-4ADB-B172-95AB102EE876}" type="slidenum">
              <a:rPr lang="en-US"/>
              <a:pPr>
                <a:defRPr/>
              </a:pPr>
              <a:t>‹#›</a:t>
            </a:fld>
            <a:endParaRPr lang="en-US" dirty="0"/>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883047" y="5017950"/>
            <a:ext cx="10425906"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3656317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4462389"/>
            <a:ext cx="3169751" cy="554880"/>
          </a:xfrm>
        </p:spPr>
        <p:txBody>
          <a:bodyPr>
            <a:noAutofit/>
          </a:bodyPr>
          <a:lstStyle>
            <a:lvl1pPr marL="0" indent="0">
              <a:buFont typeface="Arial" panose="020B0604020202020204" pitchFamily="34" charset="0"/>
              <a:buNone/>
              <a:defRPr sz="1800" b="1" i="0">
                <a:solidFill>
                  <a:schemeClr val="bg1"/>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50286" y="4964311"/>
            <a:ext cx="1285920"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090075"/>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4491594"/>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5530686"/>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076011"/>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5522099"/>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447286"/>
            <a:ext cx="1285920"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013471"/>
            <a:ext cx="2095931"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39" y="5435051"/>
            <a:ext cx="2095931" cy="358560"/>
          </a:xfrm>
          <a:prstGeom prst="rect">
            <a:avLst/>
          </a:prstGeom>
          <a:noFill/>
        </p:spPr>
        <p:txBody>
          <a:bodyPr wrap="square" rtlCol="0">
            <a:spAutoFit/>
          </a:bodyPr>
          <a:lstStyle/>
          <a:p>
            <a:pPr>
              <a:lnSpc>
                <a:spcPct val="150000"/>
              </a:lnSpc>
            </a:pPr>
            <a:r>
              <a:rPr lang="en-US" sz="1300" b="0" i="0" dirty="0" err="1">
                <a:solidFill>
                  <a:schemeClr val="bg1"/>
                </a:solidFill>
                <a:latin typeface="Montserrat Light" pitchFamily="2" charset="77"/>
              </a:rPr>
              <a:t>ncdotcom</a:t>
            </a:r>
            <a:endParaRPr lang="en-US" sz="1300" b="0" i="0" dirty="0">
              <a:solidFill>
                <a:schemeClr val="bg1"/>
              </a:solidFill>
              <a:latin typeface="Montserrat Light" pitchFamily="2" charset="77"/>
            </a:endParaRPr>
          </a:p>
        </p:txBody>
      </p:sp>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pic>
        <p:nvPicPr>
          <p:cNvPr id="29" name="Picture 28">
            <a:extLst>
              <a:ext uri="{FF2B5EF4-FFF2-40B4-BE49-F238E27FC236}">
                <a16:creationId xmlns:a16="http://schemas.microsoft.com/office/drawing/2014/main" id="{27EF236B-140B-1B29-58B2-8D0537193027}"/>
              </a:ext>
            </a:extLst>
          </p:cNvPr>
          <p:cNvPicPr>
            <a:picLocks noChangeAspect="1"/>
          </p:cNvPicPr>
          <p:nvPr userDrawn="1"/>
        </p:nvPicPr>
        <p:blipFill>
          <a:blip r:embed="rId8"/>
          <a:stretch>
            <a:fillRect/>
          </a:stretch>
        </p:blipFill>
        <p:spPr>
          <a:xfrm>
            <a:off x="4024293" y="5427173"/>
            <a:ext cx="371032" cy="371032"/>
          </a:xfrm>
          <a:prstGeom prst="rect">
            <a:avLst/>
          </a:prstGeom>
        </p:spPr>
      </p:pic>
      <p:sp>
        <p:nvSpPr>
          <p:cNvPr id="30" name="TextBox 29">
            <a:extLst>
              <a:ext uri="{FF2B5EF4-FFF2-40B4-BE49-F238E27FC236}">
                <a16:creationId xmlns:a16="http://schemas.microsoft.com/office/drawing/2014/main" id="{D5222D86-E4FE-EEE4-2A59-8F4622B61CF5}"/>
              </a:ext>
            </a:extLst>
          </p:cNvPr>
          <p:cNvSpPr txBox="1"/>
          <p:nvPr userDrawn="1"/>
        </p:nvSpPr>
        <p:spPr>
          <a:xfrm>
            <a:off x="4345687" y="5424380"/>
            <a:ext cx="1557650"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ncdot_comm</a:t>
            </a:r>
            <a:endParaRPr lang="en-US" sz="1400" b="0" i="0" dirty="0">
              <a:solidFill>
                <a:schemeClr val="bg1"/>
              </a:solidFill>
              <a:latin typeface="Montserrat Light" pitchFamily="2" charset="77"/>
            </a:endParaRPr>
          </a:p>
        </p:txBody>
      </p:sp>
      <p:sp>
        <p:nvSpPr>
          <p:cNvPr id="31" name="TextBox 30">
            <a:extLst>
              <a:ext uri="{FF2B5EF4-FFF2-40B4-BE49-F238E27FC236}">
                <a16:creationId xmlns:a16="http://schemas.microsoft.com/office/drawing/2014/main" id="{E47DAF0D-906E-2DDA-92A9-6FBC4DBBD814}"/>
              </a:ext>
            </a:extLst>
          </p:cNvPr>
          <p:cNvSpPr txBox="1"/>
          <p:nvPr userDrawn="1"/>
        </p:nvSpPr>
        <p:spPr>
          <a:xfrm>
            <a:off x="4345686" y="4983853"/>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32" name="Picture 31">
            <a:extLst>
              <a:ext uri="{FF2B5EF4-FFF2-40B4-BE49-F238E27FC236}">
                <a16:creationId xmlns:a16="http://schemas.microsoft.com/office/drawing/2014/main" id="{466DD490-2713-E904-ADFE-332BC610D904}"/>
              </a:ext>
            </a:extLst>
          </p:cNvPr>
          <p:cNvPicPr>
            <a:picLocks noChangeAspect="1"/>
          </p:cNvPicPr>
          <p:nvPr userDrawn="1"/>
        </p:nvPicPr>
        <p:blipFill>
          <a:blip r:embed="rId9"/>
          <a:stretch>
            <a:fillRect/>
          </a:stretch>
        </p:blipFill>
        <p:spPr>
          <a:xfrm>
            <a:off x="3955682" y="4963572"/>
            <a:ext cx="460808" cy="460808"/>
          </a:xfrm>
          <a:prstGeom prst="rect">
            <a:avLst/>
          </a:prstGeom>
        </p:spPr>
      </p:pic>
    </p:spTree>
    <p:extLst>
      <p:ext uri="{BB962C8B-B14F-4D97-AF65-F5344CB8AC3E}">
        <p14:creationId xmlns:p14="http://schemas.microsoft.com/office/powerpoint/2010/main" val="419457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5036372"/>
            <a:ext cx="3169751" cy="554880"/>
          </a:xfrm>
        </p:spPr>
        <p:txBody>
          <a:bodyPr>
            <a:noAutofit/>
          </a:bodyPr>
          <a:lstStyle>
            <a:lvl1pPr marL="0" indent="0">
              <a:buFont typeface="Arial" panose="020B0604020202020204" pitchFamily="34" charset="0"/>
              <a:buNone/>
              <a:defRPr sz="1800" b="1" i="0">
                <a:solidFill>
                  <a:schemeClr val="bg1"/>
                </a:solidFill>
                <a:latin typeface="Montserrat" panose="00000800000000000000" pitchFamily="2" charset="0"/>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60118" y="5518630"/>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664058"/>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6104669"/>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649994"/>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6096082"/>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991773"/>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576501"/>
            <a:ext cx="2095931"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40" y="6011958"/>
            <a:ext cx="1191514"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787749"/>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6388100" y="2211592"/>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6400800" y="25671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6400800" y="28973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966636" y="2220870"/>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979336" y="25764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979336" y="29066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6389424" y="3715720"/>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6402124" y="40713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6402124" y="44015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967960" y="3724998"/>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980660" y="40805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980660" y="44107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1032205" y="1554672"/>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3" name="Picture 2">
            <a:extLst>
              <a:ext uri="{FF2B5EF4-FFF2-40B4-BE49-F238E27FC236}">
                <a16:creationId xmlns:a16="http://schemas.microsoft.com/office/drawing/2014/main" id="{20467C53-0D23-9C00-187D-A26510F32FE3}"/>
              </a:ext>
            </a:extLst>
          </p:cNvPr>
          <p:cNvPicPr>
            <a:picLocks noChangeAspect="1"/>
          </p:cNvPicPr>
          <p:nvPr userDrawn="1"/>
        </p:nvPicPr>
        <p:blipFill>
          <a:blip r:embed="rId8"/>
          <a:stretch>
            <a:fillRect/>
          </a:stretch>
        </p:blipFill>
        <p:spPr>
          <a:xfrm>
            <a:off x="4024293" y="6015566"/>
            <a:ext cx="371032" cy="371032"/>
          </a:xfrm>
          <a:prstGeom prst="rect">
            <a:avLst/>
          </a:prstGeom>
        </p:spPr>
      </p:pic>
      <p:sp>
        <p:nvSpPr>
          <p:cNvPr id="32" name="TextBox 31">
            <a:extLst>
              <a:ext uri="{FF2B5EF4-FFF2-40B4-BE49-F238E27FC236}">
                <a16:creationId xmlns:a16="http://schemas.microsoft.com/office/drawing/2014/main" id="{B98985FE-EC86-5787-4A29-7104985EABF0}"/>
              </a:ext>
            </a:extLst>
          </p:cNvPr>
          <p:cNvSpPr txBox="1"/>
          <p:nvPr userDrawn="1"/>
        </p:nvSpPr>
        <p:spPr>
          <a:xfrm>
            <a:off x="4329785" y="6012773"/>
            <a:ext cx="1557650"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ncdot_comm</a:t>
            </a:r>
            <a:endParaRPr lang="en-US" sz="1400" b="0" i="0" dirty="0">
              <a:solidFill>
                <a:schemeClr val="bg1"/>
              </a:solidFill>
              <a:latin typeface="Montserrat Ligh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3955682" y="5551965"/>
            <a:ext cx="460808" cy="460808"/>
          </a:xfrm>
          <a:prstGeom prst="rect">
            <a:avLst/>
          </a:prstGeom>
        </p:spPr>
      </p:pic>
    </p:spTree>
    <p:extLst>
      <p:ext uri="{BB962C8B-B14F-4D97-AF65-F5344CB8AC3E}">
        <p14:creationId xmlns:p14="http://schemas.microsoft.com/office/powerpoint/2010/main" val="594780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b="1" i="0" dirty="0">
                <a:solidFill>
                  <a:schemeClr val="bg1"/>
                </a:solidFill>
                <a:latin typeface="Montserrat" pitchFamily="2" charset="77"/>
              </a:rPr>
              <a:t>Thank you!</a:t>
            </a:r>
          </a:p>
        </p:txBody>
      </p:sp>
    </p:spTree>
    <p:extLst>
      <p:ext uri="{BB962C8B-B14F-4D97-AF65-F5344CB8AC3E}">
        <p14:creationId xmlns:p14="http://schemas.microsoft.com/office/powerpoint/2010/main" val="2910209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3808472" y="1141472"/>
            <a:ext cx="4575057" cy="4575057"/>
          </a:xfrm>
          <a:prstGeom prst="rect">
            <a:avLst/>
          </a:prstGeom>
        </p:spPr>
      </p:pic>
    </p:spTree>
    <p:extLst>
      <p:ext uri="{BB962C8B-B14F-4D97-AF65-F5344CB8AC3E}">
        <p14:creationId xmlns:p14="http://schemas.microsoft.com/office/powerpoint/2010/main" val="292851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bg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bg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565347" y="926860"/>
            <a:ext cx="3316974" cy="782657"/>
          </a:xfrm>
          <a:prstGeom prst="rect">
            <a:avLst/>
          </a:prstGeom>
        </p:spPr>
      </p:pic>
    </p:spTree>
    <p:extLst>
      <p:ext uri="{BB962C8B-B14F-4D97-AF65-F5344CB8AC3E}">
        <p14:creationId xmlns:p14="http://schemas.microsoft.com/office/powerpoint/2010/main" val="3515169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tx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27894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bg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542503" y="288475"/>
            <a:ext cx="114300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bg1"/>
                </a:solidFill>
              </a:defRPr>
            </a:lvl1pPr>
          </a:lstStyle>
          <a:p>
            <a:pPr lvl="0"/>
            <a:r>
              <a:rPr lang="en-US" dirty="0"/>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70768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tx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527196" y="286684"/>
            <a:ext cx="114300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7220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869928"/>
            <a:ext cx="6012532"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Request For Pavement Design</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Request For Pavement Design</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869137"/>
            <a:ext cx="5446712"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00346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715272"/>
            <a:ext cx="6012532"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325500"/>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714500"/>
            <a:ext cx="5446712" cy="4187825"/>
          </a:xfrm>
        </p:spPr>
        <p:txBody>
          <a:bodyPr/>
          <a:lstStyle/>
          <a:p>
            <a:r>
              <a:rPr lang="en-US"/>
              <a:t>Click icon to add picture</a:t>
            </a:r>
          </a:p>
        </p:txBody>
      </p:sp>
    </p:spTree>
    <p:extLst>
      <p:ext uri="{BB962C8B-B14F-4D97-AF65-F5344CB8AC3E}">
        <p14:creationId xmlns:p14="http://schemas.microsoft.com/office/powerpoint/2010/main" val="306484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871238"/>
            <a:ext cx="6012532" cy="4095866"/>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5382228"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126034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dirty="0"/>
              <a:t>Request For Pavement Design</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dirty="0"/>
              <a:t>Title</a:t>
            </a:r>
          </a:p>
          <a:p>
            <a:pPr lvl="1"/>
            <a:r>
              <a:rPr lang="en-US" dirty="0"/>
              <a:t>Bullet 1</a:t>
            </a:r>
          </a:p>
          <a:p>
            <a:pPr lvl="2"/>
            <a:r>
              <a:rPr lang="en-US" dirty="0"/>
              <a:t>Bullet 2</a:t>
            </a:r>
          </a:p>
        </p:txBody>
      </p:sp>
    </p:spTree>
    <p:extLst>
      <p:ext uri="{BB962C8B-B14F-4D97-AF65-F5344CB8AC3E}">
        <p14:creationId xmlns:p14="http://schemas.microsoft.com/office/powerpoint/2010/main" val="1128105955"/>
      </p:ext>
    </p:extLst>
  </p:cSld>
  <p:clrMap bg1="lt1" tx1="dk1" bg2="lt2" tx2="dk2" accent1="accent1" accent2="accent2" accent3="accent3" accent4="accent4" accent5="accent5" accent6="accent6" hlink="hlink" folHlink="folHlink"/>
  <p:sldLayoutIdLst>
    <p:sldLayoutId id="2147483705" r:id="rId1"/>
    <p:sldLayoutId id="2147483693" r:id="rId2"/>
    <p:sldLayoutId id="2147483708" r:id="rId3"/>
    <p:sldLayoutId id="2147483694" r:id="rId4"/>
    <p:sldLayoutId id="2147483678" r:id="rId5"/>
    <p:sldLayoutId id="2147483688" r:id="rId6"/>
    <p:sldLayoutId id="2147483679" r:id="rId7"/>
    <p:sldLayoutId id="2147483700" r:id="rId8"/>
    <p:sldLayoutId id="2147483698" r:id="rId9"/>
    <p:sldLayoutId id="2147483699" r:id="rId10"/>
    <p:sldLayoutId id="2147483682" r:id="rId11"/>
    <p:sldLayoutId id="2147483707" r:id="rId12"/>
    <p:sldLayoutId id="2147483680" r:id="rId13"/>
    <p:sldLayoutId id="2147483683" r:id="rId14"/>
    <p:sldLayoutId id="2147483695" r:id="rId15"/>
    <p:sldLayoutId id="2147483697" r:id="rId16"/>
    <p:sldLayoutId id="2147483685" r:id="rId17"/>
    <p:sldLayoutId id="2147483696" r:id="rId18"/>
    <p:sldLayoutId id="2147483706" r:id="rId19"/>
    <p:sldLayoutId id="2147483704" r:id="rId20"/>
    <p:sldLayoutId id="2147483690" r:id="rId21"/>
    <p:sldLayoutId id="2147483689" r:id="rId22"/>
    <p:sldLayoutId id="2147483687" r:id="rId23"/>
    <p:sldLayoutId id="2147483702" r:id="rId24"/>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9" Type="http://schemas.openxmlformats.org/officeDocument/2006/relationships/image" Target="../media/image68.png"/><Relationship Id="rId21" Type="http://schemas.openxmlformats.org/officeDocument/2006/relationships/image" Target="../media/image50.png"/><Relationship Id="rId34" Type="http://schemas.openxmlformats.org/officeDocument/2006/relationships/image" Target="../media/image63.svg"/><Relationship Id="rId42" Type="http://schemas.openxmlformats.org/officeDocument/2006/relationships/image" Target="../media/image71.svg"/><Relationship Id="rId47" Type="http://schemas.openxmlformats.org/officeDocument/2006/relationships/image" Target="../media/image76.png"/><Relationship Id="rId50" Type="http://schemas.openxmlformats.org/officeDocument/2006/relationships/image" Target="../media/image79.svg"/><Relationship Id="rId55" Type="http://schemas.openxmlformats.org/officeDocument/2006/relationships/image" Target="../media/image84.png"/><Relationship Id="rId63" Type="http://schemas.openxmlformats.org/officeDocument/2006/relationships/image" Target="../media/image92.png"/><Relationship Id="rId68" Type="http://schemas.openxmlformats.org/officeDocument/2006/relationships/image" Target="../media/image97.svg"/><Relationship Id="rId76" Type="http://schemas.openxmlformats.org/officeDocument/2006/relationships/image" Target="../media/image105.svg"/><Relationship Id="rId7" Type="http://schemas.openxmlformats.org/officeDocument/2006/relationships/image" Target="../media/image36.png"/><Relationship Id="rId71" Type="http://schemas.openxmlformats.org/officeDocument/2006/relationships/image" Target="../media/image100.png"/><Relationship Id="rId2" Type="http://schemas.openxmlformats.org/officeDocument/2006/relationships/notesSlide" Target="../notesSlides/notesSlide1.xml"/><Relationship Id="rId16" Type="http://schemas.openxmlformats.org/officeDocument/2006/relationships/image" Target="../media/image45.svg"/><Relationship Id="rId29" Type="http://schemas.openxmlformats.org/officeDocument/2006/relationships/image" Target="../media/image58.pn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svg"/><Relationship Id="rId37" Type="http://schemas.openxmlformats.org/officeDocument/2006/relationships/image" Target="../media/image66.png"/><Relationship Id="rId40" Type="http://schemas.openxmlformats.org/officeDocument/2006/relationships/image" Target="../media/image69.svg"/><Relationship Id="rId45" Type="http://schemas.openxmlformats.org/officeDocument/2006/relationships/image" Target="../media/image74.png"/><Relationship Id="rId53" Type="http://schemas.openxmlformats.org/officeDocument/2006/relationships/image" Target="../media/image82.png"/><Relationship Id="rId58" Type="http://schemas.openxmlformats.org/officeDocument/2006/relationships/image" Target="../media/image87.svg"/><Relationship Id="rId66" Type="http://schemas.openxmlformats.org/officeDocument/2006/relationships/image" Target="../media/image95.svg"/><Relationship Id="rId74" Type="http://schemas.openxmlformats.org/officeDocument/2006/relationships/image" Target="../media/image103.svg"/><Relationship Id="rId79" Type="http://schemas.openxmlformats.org/officeDocument/2006/relationships/image" Target="../media/image108.png"/><Relationship Id="rId5" Type="http://schemas.openxmlformats.org/officeDocument/2006/relationships/image" Target="../media/image34.png"/><Relationship Id="rId61" Type="http://schemas.openxmlformats.org/officeDocument/2006/relationships/image" Target="../media/image90.pn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png"/><Relationship Id="rId44" Type="http://schemas.openxmlformats.org/officeDocument/2006/relationships/image" Target="../media/image73.svg"/><Relationship Id="rId52" Type="http://schemas.openxmlformats.org/officeDocument/2006/relationships/image" Target="../media/image81.svg"/><Relationship Id="rId60" Type="http://schemas.openxmlformats.org/officeDocument/2006/relationships/image" Target="../media/image89.svg"/><Relationship Id="rId65" Type="http://schemas.openxmlformats.org/officeDocument/2006/relationships/image" Target="../media/image94.png"/><Relationship Id="rId73" Type="http://schemas.openxmlformats.org/officeDocument/2006/relationships/image" Target="../media/image102.png"/><Relationship Id="rId78" Type="http://schemas.openxmlformats.org/officeDocument/2006/relationships/image" Target="../media/image107.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 Id="rId35"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image" Target="../media/image77.svg"/><Relationship Id="rId56" Type="http://schemas.openxmlformats.org/officeDocument/2006/relationships/image" Target="../media/image85.svg"/><Relationship Id="rId64" Type="http://schemas.openxmlformats.org/officeDocument/2006/relationships/image" Target="../media/image93.svg"/><Relationship Id="rId69" Type="http://schemas.openxmlformats.org/officeDocument/2006/relationships/image" Target="../media/image98.png"/><Relationship Id="rId77" Type="http://schemas.openxmlformats.org/officeDocument/2006/relationships/image" Target="../media/image106.png"/><Relationship Id="rId8" Type="http://schemas.openxmlformats.org/officeDocument/2006/relationships/image" Target="../media/image37.svg"/><Relationship Id="rId51" Type="http://schemas.openxmlformats.org/officeDocument/2006/relationships/image" Target="../media/image80.png"/><Relationship Id="rId72" Type="http://schemas.openxmlformats.org/officeDocument/2006/relationships/image" Target="../media/image101.svg"/><Relationship Id="rId80" Type="http://schemas.openxmlformats.org/officeDocument/2006/relationships/image" Target="../media/image109.svg"/><Relationship Id="rId3" Type="http://schemas.openxmlformats.org/officeDocument/2006/relationships/image" Target="../media/image32.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svg"/><Relationship Id="rId46" Type="http://schemas.openxmlformats.org/officeDocument/2006/relationships/image" Target="../media/image75.svg"/><Relationship Id="rId59" Type="http://schemas.openxmlformats.org/officeDocument/2006/relationships/image" Target="../media/image88.png"/><Relationship Id="rId67" Type="http://schemas.openxmlformats.org/officeDocument/2006/relationships/image" Target="../media/image96.png"/><Relationship Id="rId20" Type="http://schemas.openxmlformats.org/officeDocument/2006/relationships/image" Target="../media/image49.svg"/><Relationship Id="rId41" Type="http://schemas.openxmlformats.org/officeDocument/2006/relationships/image" Target="../media/image70.png"/><Relationship Id="rId54" Type="http://schemas.openxmlformats.org/officeDocument/2006/relationships/image" Target="../media/image83.svg"/><Relationship Id="rId62" Type="http://schemas.openxmlformats.org/officeDocument/2006/relationships/image" Target="../media/image91.svg"/><Relationship Id="rId70" Type="http://schemas.openxmlformats.org/officeDocument/2006/relationships/image" Target="../media/image99.svg"/><Relationship Id="rId75"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35.sv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65.svg"/><Relationship Id="rId49" Type="http://schemas.openxmlformats.org/officeDocument/2006/relationships/image" Target="../media/image78.png"/><Relationship Id="rId57" Type="http://schemas.openxmlformats.org/officeDocument/2006/relationships/image" Target="../media/image86.png"/></Relationships>
</file>

<file path=ppt/slides/_rels/slide2.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5541-496D-9D0D-D511-D9E140D2D13E}"/>
              </a:ext>
            </a:extLst>
          </p:cNvPr>
          <p:cNvSpPr>
            <a:spLocks noGrp="1"/>
          </p:cNvSpPr>
          <p:nvPr>
            <p:ph type="ctrTitle"/>
          </p:nvPr>
        </p:nvSpPr>
        <p:spPr/>
        <p:txBody>
          <a:bodyPr/>
          <a:lstStyle/>
          <a:p>
            <a:r>
              <a:rPr lang="en-US" dirty="0"/>
              <a:t>Request for Pavement Design</a:t>
            </a:r>
          </a:p>
        </p:txBody>
      </p:sp>
      <p:sp>
        <p:nvSpPr>
          <p:cNvPr id="3" name="Subtitle 2">
            <a:extLst>
              <a:ext uri="{FF2B5EF4-FFF2-40B4-BE49-F238E27FC236}">
                <a16:creationId xmlns:a16="http://schemas.microsoft.com/office/drawing/2014/main" id="{2E8C6993-1CB7-8C67-1375-9CE4F86329C5}"/>
              </a:ext>
            </a:extLst>
          </p:cNvPr>
          <p:cNvSpPr>
            <a:spLocks noGrp="1"/>
          </p:cNvSpPr>
          <p:nvPr>
            <p:ph type="subTitle" idx="1"/>
          </p:nvPr>
        </p:nvSpPr>
        <p:spPr/>
        <p:txBody>
          <a:bodyPr/>
          <a:lstStyle/>
          <a:p>
            <a:r>
              <a:rPr lang="en-US" dirty="0"/>
              <a:t>The Project Manager Role</a:t>
            </a:r>
          </a:p>
        </p:txBody>
      </p:sp>
      <p:sp>
        <p:nvSpPr>
          <p:cNvPr id="4" name="Text Placeholder 3">
            <a:extLst>
              <a:ext uri="{FF2B5EF4-FFF2-40B4-BE49-F238E27FC236}">
                <a16:creationId xmlns:a16="http://schemas.microsoft.com/office/drawing/2014/main" id="{6AD7ADF5-62F5-2E4F-0AD8-7C588146AD26}"/>
              </a:ext>
            </a:extLst>
          </p:cNvPr>
          <p:cNvSpPr>
            <a:spLocks noGrp="1"/>
          </p:cNvSpPr>
          <p:nvPr>
            <p:ph type="body" sz="quarter" idx="10"/>
          </p:nvPr>
        </p:nvSpPr>
        <p:spPr/>
        <p:txBody>
          <a:bodyPr/>
          <a:lstStyle/>
          <a:p>
            <a:r>
              <a:rPr lang="en-US" dirty="0"/>
              <a:t>May 1, 2024</a:t>
            </a:r>
          </a:p>
        </p:txBody>
      </p:sp>
      <p:pic>
        <p:nvPicPr>
          <p:cNvPr id="8" name="Graphic 7">
            <a:extLst>
              <a:ext uri="{FF2B5EF4-FFF2-40B4-BE49-F238E27FC236}">
                <a16:creationId xmlns:a16="http://schemas.microsoft.com/office/drawing/2014/main" id="{FB860605-B64B-A22D-CCC0-8210D3CECA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1298" y="532628"/>
            <a:ext cx="324504" cy="463577"/>
          </a:xfrm>
          <a:prstGeom prst="rect">
            <a:avLst/>
          </a:prstGeom>
        </p:spPr>
      </p:pic>
      <p:pic>
        <p:nvPicPr>
          <p:cNvPr id="10" name="Graphic 9">
            <a:extLst>
              <a:ext uri="{FF2B5EF4-FFF2-40B4-BE49-F238E27FC236}">
                <a16:creationId xmlns:a16="http://schemas.microsoft.com/office/drawing/2014/main" id="{B562050F-BE15-AD93-4048-588B23C40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9725" y="7235485"/>
            <a:ext cx="463578" cy="463577"/>
          </a:xfrm>
          <a:prstGeom prst="rect">
            <a:avLst/>
          </a:prstGeom>
        </p:spPr>
      </p:pic>
      <p:pic>
        <p:nvPicPr>
          <p:cNvPr id="12" name="Graphic 11">
            <a:extLst>
              <a:ext uri="{FF2B5EF4-FFF2-40B4-BE49-F238E27FC236}">
                <a16:creationId xmlns:a16="http://schemas.microsoft.com/office/drawing/2014/main" id="{9970DA97-A7CF-ADCA-6B5B-054CB47DC2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4156" y="521039"/>
            <a:ext cx="440399" cy="486756"/>
          </a:xfrm>
          <a:prstGeom prst="rect">
            <a:avLst/>
          </a:prstGeom>
        </p:spPr>
      </p:pic>
      <p:pic>
        <p:nvPicPr>
          <p:cNvPr id="14" name="Graphic 13">
            <a:extLst>
              <a:ext uri="{FF2B5EF4-FFF2-40B4-BE49-F238E27FC236}">
                <a16:creationId xmlns:a16="http://schemas.microsoft.com/office/drawing/2014/main" id="{7C67E17E-8764-098E-C6DF-BE59E90E1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5918" y="544218"/>
            <a:ext cx="463578" cy="440399"/>
          </a:xfrm>
          <a:prstGeom prst="rect">
            <a:avLst/>
          </a:prstGeom>
        </p:spPr>
      </p:pic>
      <p:pic>
        <p:nvPicPr>
          <p:cNvPr id="16" name="Graphic 15">
            <a:extLst>
              <a:ext uri="{FF2B5EF4-FFF2-40B4-BE49-F238E27FC236}">
                <a16:creationId xmlns:a16="http://schemas.microsoft.com/office/drawing/2014/main" id="{7C141CE1-3584-4FE5-B834-54649C188C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4424" y="555807"/>
            <a:ext cx="417220" cy="417220"/>
          </a:xfrm>
          <a:prstGeom prst="rect">
            <a:avLst/>
          </a:prstGeom>
        </p:spPr>
      </p:pic>
      <p:pic>
        <p:nvPicPr>
          <p:cNvPr id="18" name="Graphic 17">
            <a:extLst>
              <a:ext uri="{FF2B5EF4-FFF2-40B4-BE49-F238E27FC236}">
                <a16:creationId xmlns:a16="http://schemas.microsoft.com/office/drawing/2014/main" id="{0B3E1620-CFC6-1B81-A559-57DBC6B356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87656" y="1345512"/>
            <a:ext cx="417220" cy="417220"/>
          </a:xfrm>
          <a:prstGeom prst="rect">
            <a:avLst/>
          </a:prstGeom>
        </p:spPr>
      </p:pic>
      <p:pic>
        <p:nvPicPr>
          <p:cNvPr id="20" name="Graphic 19">
            <a:extLst>
              <a:ext uri="{FF2B5EF4-FFF2-40B4-BE49-F238E27FC236}">
                <a16:creationId xmlns:a16="http://schemas.microsoft.com/office/drawing/2014/main" id="{83A4EB71-E6C9-70FF-C84B-C5754EDF09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22724" y="7254190"/>
            <a:ext cx="370862" cy="455851"/>
          </a:xfrm>
          <a:prstGeom prst="rect">
            <a:avLst/>
          </a:prstGeom>
        </p:spPr>
      </p:pic>
      <p:pic>
        <p:nvPicPr>
          <p:cNvPr id="22" name="Graphic 21">
            <a:extLst>
              <a:ext uri="{FF2B5EF4-FFF2-40B4-BE49-F238E27FC236}">
                <a16:creationId xmlns:a16="http://schemas.microsoft.com/office/drawing/2014/main" id="{C75C61E3-2490-533F-C835-A968993C8C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98925" y="1391869"/>
            <a:ext cx="509936" cy="324504"/>
          </a:xfrm>
          <a:prstGeom prst="rect">
            <a:avLst/>
          </a:prstGeom>
        </p:spPr>
      </p:pic>
      <p:pic>
        <p:nvPicPr>
          <p:cNvPr id="24" name="Graphic 23">
            <a:extLst>
              <a:ext uri="{FF2B5EF4-FFF2-40B4-BE49-F238E27FC236}">
                <a16:creationId xmlns:a16="http://schemas.microsoft.com/office/drawing/2014/main" id="{B08B61D1-D54A-80EC-F41D-97B3161E7E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79097" y="1372554"/>
            <a:ext cx="509936" cy="363136"/>
          </a:xfrm>
          <a:prstGeom prst="rect">
            <a:avLst/>
          </a:prstGeom>
        </p:spPr>
      </p:pic>
      <p:pic>
        <p:nvPicPr>
          <p:cNvPr id="26" name="Graphic 25">
            <a:extLst>
              <a:ext uri="{FF2B5EF4-FFF2-40B4-BE49-F238E27FC236}">
                <a16:creationId xmlns:a16="http://schemas.microsoft.com/office/drawing/2014/main" id="{C0208A74-2ACB-5361-C97C-96BEC1FE239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42834" y="1322333"/>
            <a:ext cx="394041" cy="463577"/>
          </a:xfrm>
          <a:prstGeom prst="rect">
            <a:avLst/>
          </a:prstGeom>
        </p:spPr>
      </p:pic>
      <p:pic>
        <p:nvPicPr>
          <p:cNvPr id="28" name="Graphic 27">
            <a:extLst>
              <a:ext uri="{FF2B5EF4-FFF2-40B4-BE49-F238E27FC236}">
                <a16:creationId xmlns:a16="http://schemas.microsoft.com/office/drawing/2014/main" id="{1F94C1AD-5F83-CCF5-AE52-1527329215D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534014" y="2212479"/>
            <a:ext cx="509936" cy="363136"/>
          </a:xfrm>
          <a:prstGeom prst="rect">
            <a:avLst/>
          </a:prstGeom>
        </p:spPr>
      </p:pic>
      <p:pic>
        <p:nvPicPr>
          <p:cNvPr id="30" name="Graphic 29">
            <a:extLst>
              <a:ext uri="{FF2B5EF4-FFF2-40B4-BE49-F238E27FC236}">
                <a16:creationId xmlns:a16="http://schemas.microsoft.com/office/drawing/2014/main" id="{6D0DF359-898F-08AB-D2BC-7F6420C0AF4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804776" y="7292821"/>
            <a:ext cx="509936" cy="417220"/>
          </a:xfrm>
          <a:prstGeom prst="rect">
            <a:avLst/>
          </a:prstGeom>
        </p:spPr>
      </p:pic>
      <p:pic>
        <p:nvPicPr>
          <p:cNvPr id="32" name="Graphic 31">
            <a:extLst>
              <a:ext uri="{FF2B5EF4-FFF2-40B4-BE49-F238E27FC236}">
                <a16:creationId xmlns:a16="http://schemas.microsoft.com/office/drawing/2014/main" id="{F56CED76-99D7-C255-8CDC-974CC58033F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652567" y="2162258"/>
            <a:ext cx="417220" cy="463577"/>
          </a:xfrm>
          <a:prstGeom prst="rect">
            <a:avLst/>
          </a:prstGeom>
        </p:spPr>
      </p:pic>
      <p:pic>
        <p:nvPicPr>
          <p:cNvPr id="34" name="Graphic 33">
            <a:extLst>
              <a:ext uri="{FF2B5EF4-FFF2-40B4-BE49-F238E27FC236}">
                <a16:creationId xmlns:a16="http://schemas.microsoft.com/office/drawing/2014/main" id="{385213EC-65E8-ACCE-C166-0C012E12109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809560" y="2185437"/>
            <a:ext cx="370862" cy="417220"/>
          </a:xfrm>
          <a:prstGeom prst="rect">
            <a:avLst/>
          </a:prstGeom>
        </p:spPr>
      </p:pic>
      <p:pic>
        <p:nvPicPr>
          <p:cNvPr id="36" name="Graphic 35">
            <a:extLst>
              <a:ext uri="{FF2B5EF4-FFF2-40B4-BE49-F238E27FC236}">
                <a16:creationId xmlns:a16="http://schemas.microsoft.com/office/drawing/2014/main" id="{79DA56B5-AFB7-964D-C608-1AE0F3654AC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08066" y="2162258"/>
            <a:ext cx="324504" cy="463577"/>
          </a:xfrm>
          <a:prstGeom prst="rect">
            <a:avLst/>
          </a:prstGeom>
        </p:spPr>
      </p:pic>
      <p:pic>
        <p:nvPicPr>
          <p:cNvPr id="38" name="Graphic 37">
            <a:extLst>
              <a:ext uri="{FF2B5EF4-FFF2-40B4-BE49-F238E27FC236}">
                <a16:creationId xmlns:a16="http://schemas.microsoft.com/office/drawing/2014/main" id="{0294756E-4E2D-0766-5D08-1F6ED903F03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41298" y="2896411"/>
            <a:ext cx="324504" cy="463577"/>
          </a:xfrm>
          <a:prstGeom prst="rect">
            <a:avLst/>
          </a:prstGeom>
        </p:spPr>
      </p:pic>
      <p:pic>
        <p:nvPicPr>
          <p:cNvPr id="40" name="Graphic 39">
            <a:extLst>
              <a:ext uri="{FF2B5EF4-FFF2-40B4-BE49-F238E27FC236}">
                <a16:creationId xmlns:a16="http://schemas.microsoft.com/office/drawing/2014/main" id="{2E1DB328-AD60-009F-49DC-746DD840F9B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92398" y="6458187"/>
            <a:ext cx="509936" cy="509935"/>
          </a:xfrm>
          <a:prstGeom prst="rect">
            <a:avLst/>
          </a:prstGeom>
        </p:spPr>
      </p:pic>
      <p:pic>
        <p:nvPicPr>
          <p:cNvPr id="42" name="Graphic 41">
            <a:extLst>
              <a:ext uri="{FF2B5EF4-FFF2-40B4-BE49-F238E27FC236}">
                <a16:creationId xmlns:a16="http://schemas.microsoft.com/office/drawing/2014/main" id="{B38E0C94-5BB4-2939-3BC0-863B991C8BE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637114" y="2919590"/>
            <a:ext cx="386315" cy="417220"/>
          </a:xfrm>
          <a:prstGeom prst="rect">
            <a:avLst/>
          </a:prstGeom>
        </p:spPr>
      </p:pic>
      <p:pic>
        <p:nvPicPr>
          <p:cNvPr id="44" name="Graphic 43">
            <a:extLst>
              <a:ext uri="{FF2B5EF4-FFF2-40B4-BE49-F238E27FC236}">
                <a16:creationId xmlns:a16="http://schemas.microsoft.com/office/drawing/2014/main" id="{FF3DFEE3-3AB2-B9D0-243B-485D61B996C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817286" y="2919590"/>
            <a:ext cx="386315" cy="417220"/>
          </a:xfrm>
          <a:prstGeom prst="rect">
            <a:avLst/>
          </a:prstGeom>
        </p:spPr>
      </p:pic>
      <p:pic>
        <p:nvPicPr>
          <p:cNvPr id="46" name="Graphic 45">
            <a:extLst>
              <a:ext uri="{FF2B5EF4-FFF2-40B4-BE49-F238E27FC236}">
                <a16:creationId xmlns:a16="http://schemas.microsoft.com/office/drawing/2014/main" id="{52259F28-84CC-10E4-29DC-1ADD5B9AFF5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54424" y="2919590"/>
            <a:ext cx="417220" cy="417220"/>
          </a:xfrm>
          <a:prstGeom prst="rect">
            <a:avLst/>
          </a:prstGeom>
        </p:spPr>
      </p:pic>
      <p:pic>
        <p:nvPicPr>
          <p:cNvPr id="48" name="Graphic 47">
            <a:extLst>
              <a:ext uri="{FF2B5EF4-FFF2-40B4-BE49-F238E27FC236}">
                <a16:creationId xmlns:a16="http://schemas.microsoft.com/office/drawing/2014/main" id="{A302F5EE-436C-F14A-E5D7-EB3674C4593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539615" y="3571688"/>
            <a:ext cx="509936" cy="370862"/>
          </a:xfrm>
          <a:prstGeom prst="rect">
            <a:avLst/>
          </a:prstGeom>
        </p:spPr>
      </p:pic>
      <p:pic>
        <p:nvPicPr>
          <p:cNvPr id="50" name="Graphic 49">
            <a:extLst>
              <a:ext uri="{FF2B5EF4-FFF2-40B4-BE49-F238E27FC236}">
                <a16:creationId xmlns:a16="http://schemas.microsoft.com/office/drawing/2014/main" id="{C0BF9131-6E7B-7F04-413D-F2B18371D26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2664156" y="3525330"/>
            <a:ext cx="440399" cy="463577"/>
          </a:xfrm>
          <a:prstGeom prst="rect">
            <a:avLst/>
          </a:prstGeom>
        </p:spPr>
      </p:pic>
      <p:pic>
        <p:nvPicPr>
          <p:cNvPr id="52" name="Graphic 51">
            <a:extLst>
              <a:ext uri="{FF2B5EF4-FFF2-40B4-BE49-F238E27FC236}">
                <a16:creationId xmlns:a16="http://schemas.microsoft.com/office/drawing/2014/main" id="{2481EF79-C445-4F52-D3D9-A387F14A6EA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855918" y="3502151"/>
            <a:ext cx="463578" cy="509935"/>
          </a:xfrm>
          <a:prstGeom prst="rect">
            <a:avLst/>
          </a:prstGeom>
        </p:spPr>
      </p:pic>
      <p:pic>
        <p:nvPicPr>
          <p:cNvPr id="54" name="Graphic 53">
            <a:extLst>
              <a:ext uri="{FF2B5EF4-FFF2-40B4-BE49-F238E27FC236}">
                <a16:creationId xmlns:a16="http://schemas.microsoft.com/office/drawing/2014/main" id="{CC55E7B2-146B-4B92-FCCD-7F336DE6F10A}"/>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54424" y="3571688"/>
            <a:ext cx="417220" cy="370862"/>
          </a:xfrm>
          <a:prstGeom prst="rect">
            <a:avLst/>
          </a:prstGeom>
        </p:spPr>
      </p:pic>
      <p:pic>
        <p:nvPicPr>
          <p:cNvPr id="56" name="Graphic 55">
            <a:extLst>
              <a:ext uri="{FF2B5EF4-FFF2-40B4-BE49-F238E27FC236}">
                <a16:creationId xmlns:a16="http://schemas.microsoft.com/office/drawing/2014/main" id="{F09323FF-8534-B9EA-906C-9247BBBAF069}"/>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464477" y="4284130"/>
            <a:ext cx="370862" cy="440399"/>
          </a:xfrm>
          <a:prstGeom prst="rect">
            <a:avLst/>
          </a:prstGeom>
        </p:spPr>
      </p:pic>
      <p:pic>
        <p:nvPicPr>
          <p:cNvPr id="58" name="Graphic 57">
            <a:extLst>
              <a:ext uri="{FF2B5EF4-FFF2-40B4-BE49-F238E27FC236}">
                <a16:creationId xmlns:a16="http://schemas.microsoft.com/office/drawing/2014/main" id="{073C62C2-6425-06FA-CD65-9B798996709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594620" y="4253224"/>
            <a:ext cx="301326" cy="502209"/>
          </a:xfrm>
          <a:prstGeom prst="rect">
            <a:avLst/>
          </a:prstGeom>
        </p:spPr>
      </p:pic>
      <p:pic>
        <p:nvPicPr>
          <p:cNvPr id="60" name="Graphic 59">
            <a:extLst>
              <a:ext uri="{FF2B5EF4-FFF2-40B4-BE49-F238E27FC236}">
                <a16:creationId xmlns:a16="http://schemas.microsoft.com/office/drawing/2014/main" id="{CF91E3F9-8B17-CE6B-E444-D1DA9F30A1D2}"/>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902275" y="4268677"/>
            <a:ext cx="556293" cy="471304"/>
          </a:xfrm>
          <a:prstGeom prst="rect">
            <a:avLst/>
          </a:prstGeom>
        </p:spPr>
      </p:pic>
      <p:pic>
        <p:nvPicPr>
          <p:cNvPr id="62" name="Graphic 61">
            <a:extLst>
              <a:ext uri="{FF2B5EF4-FFF2-40B4-BE49-F238E27FC236}">
                <a16:creationId xmlns:a16="http://schemas.microsoft.com/office/drawing/2014/main" id="{BB9F2FFB-3178-A7A5-04B1-54396FE223CE}"/>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67808" y="4278422"/>
            <a:ext cx="463578" cy="417220"/>
          </a:xfrm>
          <a:prstGeom prst="rect">
            <a:avLst/>
          </a:prstGeom>
        </p:spPr>
      </p:pic>
      <p:pic>
        <p:nvPicPr>
          <p:cNvPr id="64" name="Graphic 63">
            <a:extLst>
              <a:ext uri="{FF2B5EF4-FFF2-40B4-BE49-F238E27FC236}">
                <a16:creationId xmlns:a16="http://schemas.microsoft.com/office/drawing/2014/main" id="{E7A2338D-D05D-1A83-6FA5-37FC0C4CC26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3464477" y="4957941"/>
            <a:ext cx="370862" cy="556293"/>
          </a:xfrm>
          <a:prstGeom prst="rect">
            <a:avLst/>
          </a:prstGeom>
        </p:spPr>
      </p:pic>
      <p:pic>
        <p:nvPicPr>
          <p:cNvPr id="66" name="Graphic 65">
            <a:extLst>
              <a:ext uri="{FF2B5EF4-FFF2-40B4-BE49-F238E27FC236}">
                <a16:creationId xmlns:a16="http://schemas.microsoft.com/office/drawing/2014/main" id="{107306E2-D599-A088-55A6-0CED3F6D99F0}"/>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594620" y="4981120"/>
            <a:ext cx="301326" cy="509935"/>
          </a:xfrm>
          <a:prstGeom prst="rect">
            <a:avLst/>
          </a:prstGeom>
        </p:spPr>
      </p:pic>
      <p:pic>
        <p:nvPicPr>
          <p:cNvPr id="68" name="Graphic 67">
            <a:extLst>
              <a:ext uri="{FF2B5EF4-FFF2-40B4-BE49-F238E27FC236}">
                <a16:creationId xmlns:a16="http://schemas.microsoft.com/office/drawing/2014/main" id="{24406CBC-AFAE-3A2E-924D-6E3F13DB9128}"/>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902275" y="5050657"/>
            <a:ext cx="556293" cy="370862"/>
          </a:xfrm>
          <a:prstGeom prst="rect">
            <a:avLst/>
          </a:prstGeom>
        </p:spPr>
      </p:pic>
      <p:pic>
        <p:nvPicPr>
          <p:cNvPr id="70" name="Graphic 69">
            <a:extLst>
              <a:ext uri="{FF2B5EF4-FFF2-40B4-BE49-F238E27FC236}">
                <a16:creationId xmlns:a16="http://schemas.microsoft.com/office/drawing/2014/main" id="{5A2486BD-6EE2-6E91-849A-77D2B4702CA5}"/>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067808" y="4987002"/>
            <a:ext cx="463578" cy="463577"/>
          </a:xfrm>
          <a:prstGeom prst="rect">
            <a:avLst/>
          </a:prstGeom>
        </p:spPr>
      </p:pic>
      <p:pic>
        <p:nvPicPr>
          <p:cNvPr id="72" name="Graphic 71">
            <a:extLst>
              <a:ext uri="{FF2B5EF4-FFF2-40B4-BE49-F238E27FC236}">
                <a16:creationId xmlns:a16="http://schemas.microsoft.com/office/drawing/2014/main" id="{0B2BF4F8-A9C7-A36D-933D-347E8ED116A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510835" y="5792073"/>
            <a:ext cx="463578" cy="463577"/>
          </a:xfrm>
          <a:prstGeom prst="rect">
            <a:avLst/>
          </a:prstGeom>
        </p:spPr>
      </p:pic>
      <p:pic>
        <p:nvPicPr>
          <p:cNvPr id="74" name="Graphic 73">
            <a:extLst>
              <a:ext uri="{FF2B5EF4-FFF2-40B4-BE49-F238E27FC236}">
                <a16:creationId xmlns:a16="http://schemas.microsoft.com/office/drawing/2014/main" id="{2CC23BB8-E9EE-EC7F-14F2-0173622FD09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2675746" y="5792073"/>
            <a:ext cx="463578" cy="463577"/>
          </a:xfrm>
          <a:prstGeom prst="rect">
            <a:avLst/>
          </a:prstGeom>
        </p:spPr>
      </p:pic>
      <p:pic>
        <p:nvPicPr>
          <p:cNvPr id="76" name="Graphic 75">
            <a:extLst>
              <a:ext uri="{FF2B5EF4-FFF2-40B4-BE49-F238E27FC236}">
                <a16:creationId xmlns:a16="http://schemas.microsoft.com/office/drawing/2014/main" id="{88C4838C-5EF1-B98A-93F8-B6C926E5950C}"/>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855918" y="5838431"/>
            <a:ext cx="463578" cy="370862"/>
          </a:xfrm>
          <a:prstGeom prst="rect">
            <a:avLst/>
          </a:prstGeom>
        </p:spPr>
      </p:pic>
      <p:pic>
        <p:nvPicPr>
          <p:cNvPr id="78" name="Graphic 77">
            <a:extLst>
              <a:ext uri="{FF2B5EF4-FFF2-40B4-BE49-F238E27FC236}">
                <a16:creationId xmlns:a16="http://schemas.microsoft.com/office/drawing/2014/main" id="{108C0EDF-6573-19E5-85BF-B70194584FB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054424" y="5815252"/>
            <a:ext cx="417220" cy="417220"/>
          </a:xfrm>
          <a:prstGeom prst="rect">
            <a:avLst/>
          </a:prstGeom>
        </p:spPr>
      </p:pic>
      <p:pic>
        <p:nvPicPr>
          <p:cNvPr id="93" name="Graphic 92">
            <a:extLst>
              <a:ext uri="{FF2B5EF4-FFF2-40B4-BE49-F238E27FC236}">
                <a16:creationId xmlns:a16="http://schemas.microsoft.com/office/drawing/2014/main" id="{09456C6C-6B4F-96F7-AE5E-0F0EC9DCF8D9}"/>
              </a:ext>
            </a:extLst>
          </p:cNvPr>
          <p:cNvPicPr>
            <a:picLocks noChangeAspect="1"/>
          </p:cNvPicPr>
          <p:nvPr userDrawn="1"/>
        </p:nvPicPr>
        <p:blipFill>
          <a:blip r:embed="rId75">
            <a:extLst>
              <a:ext uri="{96DAC541-7B7A-43D3-8B79-37D633B846F1}">
                <asvg:svgBlip xmlns:asvg="http://schemas.microsoft.com/office/drawing/2016/SVG/main" r:embed="rId76"/>
              </a:ext>
            </a:extLst>
          </a:blip>
          <a:stretch>
            <a:fillRect/>
          </a:stretch>
        </p:blipFill>
        <p:spPr>
          <a:xfrm>
            <a:off x="-3609017" y="6462242"/>
            <a:ext cx="659942" cy="659942"/>
          </a:xfrm>
          <a:prstGeom prst="rect">
            <a:avLst/>
          </a:prstGeom>
        </p:spPr>
      </p:pic>
      <p:pic>
        <p:nvPicPr>
          <p:cNvPr id="95" name="Graphic 94">
            <a:extLst>
              <a:ext uri="{FF2B5EF4-FFF2-40B4-BE49-F238E27FC236}">
                <a16:creationId xmlns:a16="http://schemas.microsoft.com/office/drawing/2014/main" id="{F166F759-2453-B757-BFC4-E906922E876B}"/>
              </a:ext>
            </a:extLst>
          </p:cNvPr>
          <p:cNvPicPr>
            <a:picLocks noChangeAspect="1"/>
          </p:cNvPicPr>
          <p:nvPr userDrawn="1"/>
        </p:nvPicPr>
        <p:blipFill>
          <a:blip r:embed="rId77">
            <a:extLst>
              <a:ext uri="{96DAC541-7B7A-43D3-8B79-37D633B846F1}">
                <asvg:svgBlip xmlns:asvg="http://schemas.microsoft.com/office/drawing/2016/SVG/main" r:embed="rId78"/>
              </a:ext>
            </a:extLst>
          </a:blip>
          <a:stretch>
            <a:fillRect/>
          </a:stretch>
        </p:blipFill>
        <p:spPr>
          <a:xfrm>
            <a:off x="-1999821" y="6338721"/>
            <a:ext cx="783463" cy="783463"/>
          </a:xfrm>
          <a:prstGeom prst="rect">
            <a:avLst/>
          </a:prstGeom>
        </p:spPr>
      </p:pic>
      <p:pic>
        <p:nvPicPr>
          <p:cNvPr id="97" name="Graphic 96">
            <a:extLst>
              <a:ext uri="{FF2B5EF4-FFF2-40B4-BE49-F238E27FC236}">
                <a16:creationId xmlns:a16="http://schemas.microsoft.com/office/drawing/2014/main" id="{B750B40C-2C54-818D-8E49-0215CAE06945}"/>
              </a:ext>
            </a:extLst>
          </p:cNvPr>
          <p:cNvPicPr>
            <a:picLocks noChangeAspect="1"/>
          </p:cNvPicPr>
          <p:nvPr userDrawn="1"/>
        </p:nvPicPr>
        <p:blipFill>
          <a:blip r:embed="rId79">
            <a:extLst>
              <a:ext uri="{96DAC541-7B7A-43D3-8B79-37D633B846F1}">
                <asvg:svgBlip xmlns:asvg="http://schemas.microsoft.com/office/drawing/2016/SVG/main" r:embed="rId80"/>
              </a:ext>
            </a:extLst>
          </a:blip>
          <a:stretch>
            <a:fillRect/>
          </a:stretch>
        </p:blipFill>
        <p:spPr>
          <a:xfrm>
            <a:off x="-2773928" y="6462242"/>
            <a:ext cx="659942" cy="659942"/>
          </a:xfrm>
          <a:prstGeom prst="rect">
            <a:avLst/>
          </a:prstGeom>
        </p:spPr>
      </p:pic>
      <p:sp>
        <p:nvSpPr>
          <p:cNvPr id="98" name="TextBox 97">
            <a:extLst>
              <a:ext uri="{FF2B5EF4-FFF2-40B4-BE49-F238E27FC236}">
                <a16:creationId xmlns:a16="http://schemas.microsoft.com/office/drawing/2014/main" id="{42E929C8-1776-39F4-F0B9-6E536D9CA9E3}"/>
              </a:ext>
            </a:extLst>
          </p:cNvPr>
          <p:cNvSpPr txBox="1"/>
          <p:nvPr/>
        </p:nvSpPr>
        <p:spPr>
          <a:xfrm>
            <a:off x="-3447145" y="-518201"/>
            <a:ext cx="3001696" cy="921278"/>
          </a:xfrm>
          <a:prstGeom prst="rect">
            <a:avLst/>
          </a:prstGeom>
          <a:noFill/>
        </p:spPr>
        <p:txBody>
          <a:bodyPr wrap="square" rtlCol="0">
            <a:spAutoFit/>
          </a:bodyPr>
          <a:lstStyle/>
          <a:p>
            <a:pPr>
              <a:lnSpc>
                <a:spcPct val="105000"/>
              </a:lnSpc>
            </a:pPr>
            <a:r>
              <a:rPr lang="en-US" sz="1300" dirty="0"/>
              <a:t>Copy/paste any of the icons below into your presentation. Please change color to white if using them on a dark background.</a:t>
            </a:r>
          </a:p>
        </p:txBody>
      </p:sp>
    </p:spTree>
    <p:extLst>
      <p:ext uri="{BB962C8B-B14F-4D97-AF65-F5344CB8AC3E}">
        <p14:creationId xmlns:p14="http://schemas.microsoft.com/office/powerpoint/2010/main" val="2987952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EE289E-9020-3FDE-6740-02DBA75D4C57}"/>
              </a:ext>
            </a:extLst>
          </p:cNvPr>
          <p:cNvSpPr>
            <a:spLocks noGrp="1"/>
          </p:cNvSpPr>
          <p:nvPr>
            <p:ph idx="1"/>
          </p:nvPr>
        </p:nvSpPr>
        <p:spPr>
          <a:xfrm>
            <a:off x="434565" y="1869136"/>
            <a:ext cx="11253852" cy="4135424"/>
          </a:xfrm>
        </p:spPr>
        <p:txBody>
          <a:bodyPr/>
          <a:lstStyle/>
          <a:p>
            <a:r>
              <a:rPr lang="en-US" dirty="0"/>
              <a:t>All requests for pavement designs go to Shihai Zhang.</a:t>
            </a:r>
          </a:p>
          <a:p>
            <a:pPr lvl="1"/>
            <a:r>
              <a:rPr lang="en-US" dirty="0"/>
              <a:t>Requests for a revised pavement design, should be sent to the engineer that provided the original design, and copy Shihai Zhang.</a:t>
            </a:r>
          </a:p>
          <a:p>
            <a:r>
              <a:rPr lang="en-US" dirty="0"/>
              <a:t>For non-Interstate projects with lower volumes, trained personnel in the Divisions may elect to design the pavement themselves using the AASHTO 93 pavement design procedures .</a:t>
            </a:r>
          </a:p>
          <a:p>
            <a:endParaRPr lang="en-US" dirty="0"/>
          </a:p>
          <a:p>
            <a:r>
              <a:rPr lang="en-US" dirty="0"/>
              <a:t>Contacts:</a:t>
            </a:r>
          </a:p>
          <a:p>
            <a:pPr lvl="1"/>
            <a:r>
              <a:rPr lang="en-US" dirty="0"/>
              <a:t>State Pavement Design Engineer:	 Shihai Zhang, PE</a:t>
            </a:r>
          </a:p>
          <a:p>
            <a:pPr lvl="1"/>
            <a:endParaRPr lang="en-US" dirty="0"/>
          </a:p>
          <a:p>
            <a:pPr lvl="1"/>
            <a:r>
              <a:rPr lang="en-US" dirty="0"/>
              <a:t>Pavement Design/Analysis Engineers:</a:t>
            </a:r>
          </a:p>
          <a:p>
            <a:pPr lvl="2"/>
            <a:r>
              <a:rPr lang="en-US" dirty="0"/>
              <a:t>Josh Holland, PE – Statesville</a:t>
            </a:r>
          </a:p>
          <a:p>
            <a:pPr lvl="2"/>
            <a:r>
              <a:rPr lang="en-US" dirty="0"/>
              <a:t>Andrew Wargo, PhD, PE – Raleigh</a:t>
            </a:r>
          </a:p>
          <a:p>
            <a:pPr lvl="1"/>
            <a:endParaRPr lang="en-US" dirty="0"/>
          </a:p>
          <a:p>
            <a:pPr lvl="1"/>
            <a:endParaRPr lang="en-US" dirty="0"/>
          </a:p>
          <a:p>
            <a:endParaRPr lang="en-US" dirty="0"/>
          </a:p>
        </p:txBody>
      </p:sp>
      <p:sp>
        <p:nvSpPr>
          <p:cNvPr id="3" name="Title 2">
            <a:extLst>
              <a:ext uri="{FF2B5EF4-FFF2-40B4-BE49-F238E27FC236}">
                <a16:creationId xmlns:a16="http://schemas.microsoft.com/office/drawing/2014/main" id="{C706EAEE-C897-9381-C0A1-1E9C7F980385}"/>
              </a:ext>
            </a:extLst>
          </p:cNvPr>
          <p:cNvSpPr>
            <a:spLocks noGrp="1"/>
          </p:cNvSpPr>
          <p:nvPr>
            <p:ph type="title"/>
          </p:nvPr>
        </p:nvSpPr>
        <p:spPr/>
        <p:txBody>
          <a:bodyPr/>
          <a:lstStyle/>
          <a:p>
            <a:r>
              <a:rPr lang="en-US" dirty="0"/>
              <a:t>Requests For Pavement Design</a:t>
            </a:r>
          </a:p>
        </p:txBody>
      </p:sp>
      <p:sp>
        <p:nvSpPr>
          <p:cNvPr id="4" name="Text Placeholder 3">
            <a:extLst>
              <a:ext uri="{FF2B5EF4-FFF2-40B4-BE49-F238E27FC236}">
                <a16:creationId xmlns:a16="http://schemas.microsoft.com/office/drawing/2014/main" id="{E5CBC628-C6D7-DCF2-6E06-250DFFD7C3F1}"/>
              </a:ext>
            </a:extLst>
          </p:cNvPr>
          <p:cNvSpPr>
            <a:spLocks noGrp="1"/>
          </p:cNvSpPr>
          <p:nvPr>
            <p:ph type="body" sz="quarter" idx="12"/>
          </p:nvPr>
        </p:nvSpPr>
        <p:spPr/>
        <p:txBody>
          <a:bodyPr/>
          <a:lstStyle/>
          <a:p>
            <a:r>
              <a:rPr lang="en-US" dirty="0"/>
              <a:t>Request For Pavement Design</a:t>
            </a:r>
          </a:p>
        </p:txBody>
      </p:sp>
      <p:sp>
        <p:nvSpPr>
          <p:cNvPr id="5" name="Text Placeholder 4">
            <a:extLst>
              <a:ext uri="{FF2B5EF4-FFF2-40B4-BE49-F238E27FC236}">
                <a16:creationId xmlns:a16="http://schemas.microsoft.com/office/drawing/2014/main" id="{8DE72723-5AD2-65A0-BDDA-BDC1AB23026A}"/>
              </a:ext>
            </a:extLst>
          </p:cNvPr>
          <p:cNvSpPr>
            <a:spLocks noGrp="1"/>
          </p:cNvSpPr>
          <p:nvPr>
            <p:ph type="body" sz="quarter" idx="13"/>
          </p:nvPr>
        </p:nvSpPr>
        <p:spPr/>
        <p:txBody>
          <a:bodyPr/>
          <a:lstStyle/>
          <a:p>
            <a:r>
              <a:rPr lang="en-US" dirty="0"/>
              <a:t> </a:t>
            </a:r>
          </a:p>
        </p:txBody>
      </p:sp>
      <p:sp>
        <p:nvSpPr>
          <p:cNvPr id="6" name="Slide Number Placeholder 5">
            <a:extLst>
              <a:ext uri="{FF2B5EF4-FFF2-40B4-BE49-F238E27FC236}">
                <a16:creationId xmlns:a16="http://schemas.microsoft.com/office/drawing/2014/main" id="{AF06B23B-D000-09DE-E2CB-F0B381EE9459}"/>
              </a:ext>
            </a:extLst>
          </p:cNvPr>
          <p:cNvSpPr>
            <a:spLocks noGrp="1"/>
          </p:cNvSpPr>
          <p:nvPr>
            <p:ph type="sldNum" sz="quarter" idx="4"/>
          </p:nvPr>
        </p:nvSpPr>
        <p:spPr/>
        <p:txBody>
          <a:bodyPr/>
          <a:lstStyle/>
          <a:p>
            <a:fld id="{71AF279C-F903-5C4F-9E12-139067057548}" type="slidenum">
              <a:rPr lang="en-US" smtClean="0"/>
              <a:pPr/>
              <a:t>2</a:t>
            </a:fld>
            <a:endParaRPr lang="en-US" dirty="0"/>
          </a:p>
        </p:txBody>
      </p:sp>
      <p:sp>
        <p:nvSpPr>
          <p:cNvPr id="8" name="Text Placeholder 7">
            <a:extLst>
              <a:ext uri="{FF2B5EF4-FFF2-40B4-BE49-F238E27FC236}">
                <a16:creationId xmlns:a16="http://schemas.microsoft.com/office/drawing/2014/main" id="{7382F3F2-ED6A-6399-A14A-A25719A5DED0}"/>
              </a:ext>
            </a:extLst>
          </p:cNvPr>
          <p:cNvSpPr>
            <a:spLocks noGrp="1"/>
          </p:cNvSpPr>
          <p:nvPr>
            <p:ph type="body" sz="quarter" idx="11"/>
          </p:nvPr>
        </p:nvSpPr>
        <p:spPr>
          <a:xfrm>
            <a:off x="416063" y="1456467"/>
            <a:ext cx="11235349" cy="367451"/>
          </a:xfrm>
        </p:spPr>
        <p:txBody>
          <a:bodyPr/>
          <a:lstStyle/>
          <a:p>
            <a:r>
              <a:rPr lang="en-US" dirty="0"/>
              <a:t> </a:t>
            </a:r>
          </a:p>
        </p:txBody>
      </p:sp>
      <p:pic>
        <p:nvPicPr>
          <p:cNvPr id="10" name="Picture 9">
            <a:extLst>
              <a:ext uri="{FF2B5EF4-FFF2-40B4-BE49-F238E27FC236}">
                <a16:creationId xmlns:a16="http://schemas.microsoft.com/office/drawing/2014/main" id="{7C6E1E65-5EFF-6E70-1D32-2399B010E3DA}"/>
              </a:ext>
            </a:extLst>
          </p:cNvPr>
          <p:cNvPicPr>
            <a:picLocks noChangeAspect="1"/>
          </p:cNvPicPr>
          <p:nvPr/>
        </p:nvPicPr>
        <p:blipFill>
          <a:blip r:embed="rId2"/>
          <a:stretch>
            <a:fillRect/>
          </a:stretch>
        </p:blipFill>
        <p:spPr>
          <a:xfrm>
            <a:off x="7298929" y="4043025"/>
            <a:ext cx="4222595" cy="1961535"/>
          </a:xfrm>
          <a:prstGeom prst="rect">
            <a:avLst/>
          </a:prstGeom>
        </p:spPr>
      </p:pic>
    </p:spTree>
    <p:extLst>
      <p:ext uri="{BB962C8B-B14F-4D97-AF65-F5344CB8AC3E}">
        <p14:creationId xmlns:p14="http://schemas.microsoft.com/office/powerpoint/2010/main" val="2367539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EE289E-9020-3FDE-6740-02DBA75D4C57}"/>
              </a:ext>
            </a:extLst>
          </p:cNvPr>
          <p:cNvSpPr>
            <a:spLocks noGrp="1"/>
          </p:cNvSpPr>
          <p:nvPr>
            <p:ph idx="1"/>
          </p:nvPr>
        </p:nvSpPr>
        <p:spPr>
          <a:xfrm>
            <a:off x="434565" y="1869136"/>
            <a:ext cx="11253852" cy="1812848"/>
          </a:xfrm>
        </p:spPr>
        <p:txBody>
          <a:bodyPr/>
          <a:lstStyle/>
          <a:p>
            <a:r>
              <a:rPr lang="en-US" dirty="0"/>
              <a:t>Pavement Design produces most of the Flexible (asphalt) and Rigid (concrete) Pavement designs for both Central and Division let Project.</a:t>
            </a:r>
          </a:p>
          <a:p>
            <a:pPr lvl="1"/>
            <a:r>
              <a:rPr lang="en-US" dirty="0"/>
              <a:t>Consultants and Divisions do pavement design as well.</a:t>
            </a:r>
          </a:p>
          <a:p>
            <a:r>
              <a:rPr lang="en-US" dirty="0"/>
              <a:t>Pavement Design writes scope and performs review on pavement design alternatives for Design-Build Project.</a:t>
            </a:r>
          </a:p>
          <a:p>
            <a:r>
              <a:rPr lang="en-US" dirty="0"/>
              <a:t>The Pavement Design Engineer that does the pavement design seals the typical sections.</a:t>
            </a:r>
          </a:p>
          <a:p>
            <a:endParaRPr lang="en-US" dirty="0"/>
          </a:p>
          <a:p>
            <a:endParaRPr lang="en-US" dirty="0"/>
          </a:p>
        </p:txBody>
      </p:sp>
      <p:sp>
        <p:nvSpPr>
          <p:cNvPr id="3" name="Title 2">
            <a:extLst>
              <a:ext uri="{FF2B5EF4-FFF2-40B4-BE49-F238E27FC236}">
                <a16:creationId xmlns:a16="http://schemas.microsoft.com/office/drawing/2014/main" id="{C706EAEE-C897-9381-C0A1-1E9C7F980385}"/>
              </a:ext>
            </a:extLst>
          </p:cNvPr>
          <p:cNvSpPr>
            <a:spLocks noGrp="1"/>
          </p:cNvSpPr>
          <p:nvPr>
            <p:ph type="title"/>
          </p:nvPr>
        </p:nvSpPr>
        <p:spPr/>
        <p:txBody>
          <a:bodyPr/>
          <a:lstStyle/>
          <a:p>
            <a:r>
              <a:rPr lang="en-US" dirty="0"/>
              <a:t>Request For Pavement Design</a:t>
            </a:r>
          </a:p>
        </p:txBody>
      </p:sp>
      <p:sp>
        <p:nvSpPr>
          <p:cNvPr id="4" name="Text Placeholder 3">
            <a:extLst>
              <a:ext uri="{FF2B5EF4-FFF2-40B4-BE49-F238E27FC236}">
                <a16:creationId xmlns:a16="http://schemas.microsoft.com/office/drawing/2014/main" id="{E5CBC628-C6D7-DCF2-6E06-250DFFD7C3F1}"/>
              </a:ext>
            </a:extLst>
          </p:cNvPr>
          <p:cNvSpPr>
            <a:spLocks noGrp="1"/>
          </p:cNvSpPr>
          <p:nvPr>
            <p:ph type="body" sz="quarter" idx="12"/>
          </p:nvPr>
        </p:nvSpPr>
        <p:spPr/>
        <p:txBody>
          <a:bodyPr/>
          <a:lstStyle/>
          <a:p>
            <a:r>
              <a:rPr lang="en-US" dirty="0"/>
              <a:t>Request For Pavement Design</a:t>
            </a:r>
          </a:p>
        </p:txBody>
      </p:sp>
      <p:sp>
        <p:nvSpPr>
          <p:cNvPr id="5" name="Text Placeholder 4">
            <a:extLst>
              <a:ext uri="{FF2B5EF4-FFF2-40B4-BE49-F238E27FC236}">
                <a16:creationId xmlns:a16="http://schemas.microsoft.com/office/drawing/2014/main" id="{8DE72723-5AD2-65A0-BDDA-BDC1AB23026A}"/>
              </a:ext>
            </a:extLst>
          </p:cNvPr>
          <p:cNvSpPr>
            <a:spLocks noGrp="1"/>
          </p:cNvSpPr>
          <p:nvPr>
            <p:ph type="body" sz="quarter" idx="13"/>
          </p:nvPr>
        </p:nvSpPr>
        <p:spPr/>
        <p:txBody>
          <a:bodyPr/>
          <a:lstStyle/>
          <a:p>
            <a:r>
              <a:rPr lang="en-US" dirty="0"/>
              <a:t> </a:t>
            </a:r>
          </a:p>
        </p:txBody>
      </p:sp>
      <p:sp>
        <p:nvSpPr>
          <p:cNvPr id="6" name="Slide Number Placeholder 5">
            <a:extLst>
              <a:ext uri="{FF2B5EF4-FFF2-40B4-BE49-F238E27FC236}">
                <a16:creationId xmlns:a16="http://schemas.microsoft.com/office/drawing/2014/main" id="{AF06B23B-D000-09DE-E2CB-F0B381EE9459}"/>
              </a:ext>
            </a:extLst>
          </p:cNvPr>
          <p:cNvSpPr>
            <a:spLocks noGrp="1"/>
          </p:cNvSpPr>
          <p:nvPr>
            <p:ph type="sldNum" sz="quarter" idx="4"/>
          </p:nvPr>
        </p:nvSpPr>
        <p:spPr/>
        <p:txBody>
          <a:bodyPr/>
          <a:lstStyle/>
          <a:p>
            <a:fld id="{71AF279C-F903-5C4F-9E12-139067057548}" type="slidenum">
              <a:rPr lang="en-US" smtClean="0"/>
              <a:pPr/>
              <a:t>3</a:t>
            </a:fld>
            <a:endParaRPr lang="en-US" dirty="0"/>
          </a:p>
        </p:txBody>
      </p:sp>
      <p:sp>
        <p:nvSpPr>
          <p:cNvPr id="8" name="Text Placeholder 7">
            <a:extLst>
              <a:ext uri="{FF2B5EF4-FFF2-40B4-BE49-F238E27FC236}">
                <a16:creationId xmlns:a16="http://schemas.microsoft.com/office/drawing/2014/main" id="{7382F3F2-ED6A-6399-A14A-A25719A5DED0}"/>
              </a:ext>
            </a:extLst>
          </p:cNvPr>
          <p:cNvSpPr>
            <a:spLocks noGrp="1"/>
          </p:cNvSpPr>
          <p:nvPr>
            <p:ph type="body" sz="quarter" idx="11"/>
          </p:nvPr>
        </p:nvSpPr>
        <p:spPr>
          <a:xfrm>
            <a:off x="416063" y="1456467"/>
            <a:ext cx="11235349" cy="367451"/>
          </a:xfrm>
        </p:spPr>
        <p:txBody>
          <a:bodyPr/>
          <a:lstStyle/>
          <a:p>
            <a:r>
              <a:rPr lang="en-US" dirty="0"/>
              <a:t> </a:t>
            </a:r>
          </a:p>
        </p:txBody>
      </p:sp>
      <p:sp>
        <p:nvSpPr>
          <p:cNvPr id="7" name="Title 2">
            <a:extLst>
              <a:ext uri="{FF2B5EF4-FFF2-40B4-BE49-F238E27FC236}">
                <a16:creationId xmlns:a16="http://schemas.microsoft.com/office/drawing/2014/main" id="{9F7E0F98-CB0F-D2F0-5357-EDE263B8A40E}"/>
              </a:ext>
            </a:extLst>
          </p:cNvPr>
          <p:cNvSpPr txBox="1">
            <a:spLocks/>
          </p:cNvSpPr>
          <p:nvPr/>
        </p:nvSpPr>
        <p:spPr>
          <a:xfrm>
            <a:off x="416061" y="3874104"/>
            <a:ext cx="11235351" cy="28699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a:lstStyle>
          <a:p>
            <a:r>
              <a:rPr lang="en-US" dirty="0"/>
              <a:t>Pavement Review Committee</a:t>
            </a:r>
          </a:p>
        </p:txBody>
      </p:sp>
      <p:sp>
        <p:nvSpPr>
          <p:cNvPr id="12" name="Content Placeholder 1">
            <a:extLst>
              <a:ext uri="{FF2B5EF4-FFF2-40B4-BE49-F238E27FC236}">
                <a16:creationId xmlns:a16="http://schemas.microsoft.com/office/drawing/2014/main" id="{D598FB1A-ECB7-D331-9454-19EFCAC936E3}"/>
              </a:ext>
            </a:extLst>
          </p:cNvPr>
          <p:cNvSpPr txBox="1">
            <a:spLocks/>
          </p:cNvSpPr>
          <p:nvPr/>
        </p:nvSpPr>
        <p:spPr>
          <a:xfrm>
            <a:off x="430002" y="4279770"/>
            <a:ext cx="11253852" cy="1812848"/>
          </a:xfrm>
          <a:prstGeom prst="rect">
            <a:avLst/>
          </a:prstGeom>
        </p:spPr>
        <p:txBody>
          <a:bodyPr vert="horz" lIns="91440" tIns="45720" rIns="91440" bIns="45720" rtlCol="0">
            <a:noAutofit/>
          </a:bodyPr>
          <a:lst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Criteria for projects to go through the Pavement Review Committee:</a:t>
            </a:r>
          </a:p>
          <a:p>
            <a:pPr lvl="1"/>
            <a:r>
              <a:rPr lang="en-US" dirty="0"/>
              <a:t>Projects greater than 1.0 mile in length.</a:t>
            </a:r>
          </a:p>
          <a:p>
            <a:pPr lvl="1"/>
            <a:r>
              <a:rPr lang="en-US" dirty="0"/>
              <a:t>Initial traffic greater than 10,000 vehicles per day.</a:t>
            </a:r>
          </a:p>
          <a:p>
            <a:pPr lvl="1"/>
            <a:r>
              <a:rPr lang="en-US" dirty="0"/>
              <a:t>Reconstruction and relocation.</a:t>
            </a:r>
          </a:p>
          <a:p>
            <a:r>
              <a:rPr lang="en-US" dirty="0"/>
              <a:t>If overlaying or retaining a large amount of existing pavement, more time will be required for M&amp;T to conduct FWD testing prior to completing the pavement design recommendations.</a:t>
            </a:r>
          </a:p>
          <a:p>
            <a:endParaRPr lang="en-US" dirty="0"/>
          </a:p>
          <a:p>
            <a:endParaRPr lang="en-US" dirty="0"/>
          </a:p>
        </p:txBody>
      </p:sp>
    </p:spTree>
    <p:extLst>
      <p:ext uri="{BB962C8B-B14F-4D97-AF65-F5344CB8AC3E}">
        <p14:creationId xmlns:p14="http://schemas.microsoft.com/office/powerpoint/2010/main" val="4144720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EE289E-9020-3FDE-6740-02DBA75D4C57}"/>
              </a:ext>
            </a:extLst>
          </p:cNvPr>
          <p:cNvSpPr>
            <a:spLocks noGrp="1"/>
          </p:cNvSpPr>
          <p:nvPr>
            <p:ph idx="1"/>
          </p:nvPr>
        </p:nvSpPr>
        <p:spPr>
          <a:xfrm>
            <a:off x="434565" y="1869136"/>
            <a:ext cx="11253852" cy="4135424"/>
          </a:xfrm>
        </p:spPr>
        <p:txBody>
          <a:bodyPr/>
          <a:lstStyle/>
          <a:p>
            <a:r>
              <a:rPr lang="en-US" dirty="0"/>
              <a:t>Project information (TIP, WBS, project description)</a:t>
            </a:r>
          </a:p>
          <a:p>
            <a:r>
              <a:rPr lang="en-US" dirty="0"/>
              <a:t>Traffic data (traffic forecast) – especially truck traffic (%Duals, %TTST).</a:t>
            </a:r>
          </a:p>
          <a:p>
            <a:r>
              <a:rPr lang="en-US" dirty="0"/>
              <a:t>Latest plans with the typical sections.</a:t>
            </a:r>
          </a:p>
          <a:p>
            <a:r>
              <a:rPr lang="en-US" dirty="0"/>
              <a:t>Specify if there will be an on-site detour or the need of any temporary pavement.</a:t>
            </a:r>
          </a:p>
          <a:p>
            <a:pPr lvl="1"/>
            <a:r>
              <a:rPr lang="en-US" dirty="0"/>
              <a:t>Specify the number of months (length of time) the detour will be used.</a:t>
            </a:r>
          </a:p>
          <a:p>
            <a:r>
              <a:rPr lang="en-US" dirty="0"/>
              <a:t>For bridge projects, specify if there will be shoulder berm gutters.</a:t>
            </a:r>
          </a:p>
          <a:p>
            <a:pPr lvl="1"/>
            <a:r>
              <a:rPr lang="en-US" dirty="0"/>
              <a:t>Shoulder berm gutters (as with most curb sections) require 7” of asphalt (typically 3.0” surface course &amp; 4.0” of intermediate course) to match the profile of the curb other than the base course. </a:t>
            </a:r>
          </a:p>
          <a:p>
            <a:pPr lvl="1"/>
            <a:r>
              <a:rPr lang="en-US" dirty="0"/>
              <a:t>Since this is often not captured on a bridge typical section, it needs to be specifically noted.</a:t>
            </a:r>
          </a:p>
          <a:p>
            <a:pPr lvl="1"/>
            <a:endParaRPr lang="en-US" dirty="0"/>
          </a:p>
          <a:p>
            <a:pPr lvl="1"/>
            <a:endParaRPr lang="en-US" dirty="0"/>
          </a:p>
          <a:p>
            <a:pPr lvl="1"/>
            <a:endParaRPr lang="en-US" dirty="0"/>
          </a:p>
          <a:p>
            <a:endParaRPr lang="en-US" dirty="0"/>
          </a:p>
        </p:txBody>
      </p:sp>
      <p:sp>
        <p:nvSpPr>
          <p:cNvPr id="3" name="Title 2">
            <a:extLst>
              <a:ext uri="{FF2B5EF4-FFF2-40B4-BE49-F238E27FC236}">
                <a16:creationId xmlns:a16="http://schemas.microsoft.com/office/drawing/2014/main" id="{C706EAEE-C897-9381-C0A1-1E9C7F980385}"/>
              </a:ext>
            </a:extLst>
          </p:cNvPr>
          <p:cNvSpPr>
            <a:spLocks noGrp="1"/>
          </p:cNvSpPr>
          <p:nvPr>
            <p:ph type="title"/>
          </p:nvPr>
        </p:nvSpPr>
        <p:spPr/>
        <p:txBody>
          <a:bodyPr/>
          <a:lstStyle/>
          <a:p>
            <a:r>
              <a:rPr lang="en-US" dirty="0"/>
              <a:t>Information Needed for Pavement Design</a:t>
            </a:r>
          </a:p>
        </p:txBody>
      </p:sp>
      <p:sp>
        <p:nvSpPr>
          <p:cNvPr id="4" name="Text Placeholder 3">
            <a:extLst>
              <a:ext uri="{FF2B5EF4-FFF2-40B4-BE49-F238E27FC236}">
                <a16:creationId xmlns:a16="http://schemas.microsoft.com/office/drawing/2014/main" id="{E5CBC628-C6D7-DCF2-6E06-250DFFD7C3F1}"/>
              </a:ext>
            </a:extLst>
          </p:cNvPr>
          <p:cNvSpPr>
            <a:spLocks noGrp="1"/>
          </p:cNvSpPr>
          <p:nvPr>
            <p:ph type="body" sz="quarter" idx="12"/>
          </p:nvPr>
        </p:nvSpPr>
        <p:spPr/>
        <p:txBody>
          <a:bodyPr/>
          <a:lstStyle/>
          <a:p>
            <a:r>
              <a:rPr lang="en-US" dirty="0"/>
              <a:t>Request For Pavement Design</a:t>
            </a:r>
          </a:p>
        </p:txBody>
      </p:sp>
      <p:sp>
        <p:nvSpPr>
          <p:cNvPr id="5" name="Text Placeholder 4">
            <a:extLst>
              <a:ext uri="{FF2B5EF4-FFF2-40B4-BE49-F238E27FC236}">
                <a16:creationId xmlns:a16="http://schemas.microsoft.com/office/drawing/2014/main" id="{8DE72723-5AD2-65A0-BDDA-BDC1AB23026A}"/>
              </a:ext>
            </a:extLst>
          </p:cNvPr>
          <p:cNvSpPr>
            <a:spLocks noGrp="1"/>
          </p:cNvSpPr>
          <p:nvPr>
            <p:ph type="body" sz="quarter" idx="13"/>
          </p:nvPr>
        </p:nvSpPr>
        <p:spPr/>
        <p:txBody>
          <a:bodyPr/>
          <a:lstStyle/>
          <a:p>
            <a:r>
              <a:rPr lang="en-US" dirty="0"/>
              <a:t> </a:t>
            </a:r>
          </a:p>
        </p:txBody>
      </p:sp>
      <p:sp>
        <p:nvSpPr>
          <p:cNvPr id="6" name="Slide Number Placeholder 5">
            <a:extLst>
              <a:ext uri="{FF2B5EF4-FFF2-40B4-BE49-F238E27FC236}">
                <a16:creationId xmlns:a16="http://schemas.microsoft.com/office/drawing/2014/main" id="{AF06B23B-D000-09DE-E2CB-F0B381EE9459}"/>
              </a:ext>
            </a:extLst>
          </p:cNvPr>
          <p:cNvSpPr>
            <a:spLocks noGrp="1"/>
          </p:cNvSpPr>
          <p:nvPr>
            <p:ph type="sldNum" sz="quarter" idx="4"/>
          </p:nvPr>
        </p:nvSpPr>
        <p:spPr/>
        <p:txBody>
          <a:bodyPr/>
          <a:lstStyle/>
          <a:p>
            <a:fld id="{71AF279C-F903-5C4F-9E12-139067057548}" type="slidenum">
              <a:rPr lang="en-US" smtClean="0"/>
              <a:pPr/>
              <a:t>4</a:t>
            </a:fld>
            <a:endParaRPr lang="en-US" dirty="0"/>
          </a:p>
        </p:txBody>
      </p:sp>
      <p:sp>
        <p:nvSpPr>
          <p:cNvPr id="8" name="Text Placeholder 7">
            <a:extLst>
              <a:ext uri="{FF2B5EF4-FFF2-40B4-BE49-F238E27FC236}">
                <a16:creationId xmlns:a16="http://schemas.microsoft.com/office/drawing/2014/main" id="{7382F3F2-ED6A-6399-A14A-A25719A5DED0}"/>
              </a:ext>
            </a:extLst>
          </p:cNvPr>
          <p:cNvSpPr>
            <a:spLocks noGrp="1"/>
          </p:cNvSpPr>
          <p:nvPr>
            <p:ph type="body" sz="quarter" idx="11"/>
          </p:nvPr>
        </p:nvSpPr>
        <p:spPr>
          <a:xfrm>
            <a:off x="416063" y="1456467"/>
            <a:ext cx="11235349" cy="367451"/>
          </a:xfrm>
        </p:spPr>
        <p:txBody>
          <a:bodyPr/>
          <a:lstStyle/>
          <a:p>
            <a:r>
              <a:rPr lang="en-US" dirty="0"/>
              <a:t> </a:t>
            </a:r>
          </a:p>
        </p:txBody>
      </p:sp>
      <p:pic>
        <p:nvPicPr>
          <p:cNvPr id="9" name="Picture 8">
            <a:extLst>
              <a:ext uri="{FF2B5EF4-FFF2-40B4-BE49-F238E27FC236}">
                <a16:creationId xmlns:a16="http://schemas.microsoft.com/office/drawing/2014/main" id="{A1B08F77-D670-5C87-2DB1-5E26ADBBD9C3}"/>
              </a:ext>
            </a:extLst>
          </p:cNvPr>
          <p:cNvPicPr>
            <a:picLocks noChangeAspect="1"/>
          </p:cNvPicPr>
          <p:nvPr/>
        </p:nvPicPr>
        <p:blipFill>
          <a:blip r:embed="rId2"/>
          <a:stretch>
            <a:fillRect/>
          </a:stretch>
        </p:blipFill>
        <p:spPr>
          <a:xfrm>
            <a:off x="3904150" y="4661012"/>
            <a:ext cx="3216372" cy="1343548"/>
          </a:xfrm>
          <a:prstGeom prst="rect">
            <a:avLst/>
          </a:prstGeom>
        </p:spPr>
      </p:pic>
    </p:spTree>
    <p:extLst>
      <p:ext uri="{BB962C8B-B14F-4D97-AF65-F5344CB8AC3E}">
        <p14:creationId xmlns:p14="http://schemas.microsoft.com/office/powerpoint/2010/main" val="1022179052"/>
      </p:ext>
    </p:extLst>
  </p:cSld>
  <p:clrMapOvr>
    <a:masterClrMapping/>
  </p:clrMapOvr>
</p:sld>
</file>

<file path=ppt/theme/theme1.xml><?xml version="1.0" encoding="utf-8"?>
<a:theme xmlns:a="http://schemas.openxmlformats.org/drawingml/2006/main" name="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2-07-29-template" id="{75CF54D4-0196-CA4E-81E1-E2F8807D3989}" vid="{99E48407-464E-2E43-B609-BD9B394F25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URL xmlns="http://schemas.microsoft.com/sharepoint/v3">
      <Url xsi:nil="true"/>
      <Description xsi:nil="true"/>
    </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EDC6FC54C0D941ABCD3B8B21EE836D" ma:contentTypeVersion="14" ma:contentTypeDescription="Create a new document." ma:contentTypeScope="" ma:versionID="98a0b94778c87a05cf7253e0dfd448fc">
  <xsd:schema xmlns:xsd="http://www.w3.org/2001/XMLSchema" xmlns:xs="http://www.w3.org/2001/XMLSchema" xmlns:p="http://schemas.microsoft.com/office/2006/metadata/properties" xmlns:ns1="http://schemas.microsoft.com/sharepoint/v3" xmlns:ns2="16f00c2e-ac5c-418b-9f13-a0771dbd417d" xmlns:ns3="http://schemas.microsoft.com/sharepoint/v4" targetNamespace="http://schemas.microsoft.com/office/2006/metadata/properties" ma:root="true" ma:fieldsID="6dca991319922d6742769e8fbff9c5ed" ns1:_="" ns2:_="" ns3:_="">
    <xsd:import namespace="http://schemas.microsoft.com/sharepoint/v3"/>
    <xsd:import namespace="16f00c2e-ac5c-418b-9f13-a0771dbd417d"/>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1:URL"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11"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f00c2e-ac5c-418b-9f13-a0771dbd417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13077E-0B1D-4289-A66A-91D055C2D841}">
  <ds:schemaRefs>
    <ds:schemaRef ds:uri="http://purl.org/dc/terms/"/>
    <ds:schemaRef ds:uri="a6c4c822-dbe6-405d-93f8-671412bb7d77"/>
    <ds:schemaRef ds:uri="http://purl.org/dc/dcmitype/"/>
    <ds:schemaRef ds:uri="http://purl.org/dc/elements/1.1/"/>
    <ds:schemaRef ds:uri="http://www.w3.org/XML/1998/namespace"/>
    <ds:schemaRef ds:uri="d9de3833-f7f1-4f7a-9a1e-9c8db52f722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schemas.microsoft.com/sharepoint/v4"/>
    <ds:schemaRef ds:uri="http://schemas.microsoft.com/sharepoint/v3"/>
  </ds:schemaRefs>
</ds:datastoreItem>
</file>

<file path=customXml/itemProps2.xml><?xml version="1.0" encoding="utf-8"?>
<ds:datastoreItem xmlns:ds="http://schemas.openxmlformats.org/officeDocument/2006/customXml" ds:itemID="{F9F02CD0-D079-42A5-809C-1367FF7B0D00}"/>
</file>

<file path=customXml/itemProps3.xml><?xml version="1.0" encoding="utf-8"?>
<ds:datastoreItem xmlns:ds="http://schemas.openxmlformats.org/officeDocument/2006/customXml" ds:itemID="{3A5B386C-B7D3-49E5-85C0-F86DC8553310}">
  <ds:schemaRefs>
    <ds:schemaRef ds:uri="http://schemas.microsoft.com/sharepoint/events"/>
  </ds:schemaRefs>
</ds:datastoreItem>
</file>

<file path=customXml/itemProps4.xml><?xml version="1.0" encoding="utf-8"?>
<ds:datastoreItem xmlns:ds="http://schemas.openxmlformats.org/officeDocument/2006/customXml" ds:itemID="{064D16D7-89AE-4D79-A4B6-16117B5835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NCDOT-PowerPoint-Presentation-Template</Template>
  <TotalTime>48</TotalTime>
  <Words>434</Words>
  <Application>Microsoft Office PowerPoint</Application>
  <PresentationFormat>Widescreen</PresentationFormat>
  <Paragraphs>51</Paragraphs>
  <Slides>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Montserrat SemiBold</vt:lpstr>
      <vt:lpstr>Montserrat Medium</vt:lpstr>
      <vt:lpstr>Arial</vt:lpstr>
      <vt:lpstr>Montserrat</vt:lpstr>
      <vt:lpstr>Montserrat Light</vt:lpstr>
      <vt:lpstr>NCDOT Presentation Theme</vt:lpstr>
      <vt:lpstr>Request for Pavement Design</vt:lpstr>
      <vt:lpstr>Requests For Pavement Design</vt:lpstr>
      <vt:lpstr>Request For Pavement Design</vt:lpstr>
      <vt:lpstr>Information Needed for Pavement Design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Kneis, Michael J</dc:creator>
  <cp:lastModifiedBy>Kneis, Michael J</cp:lastModifiedBy>
  <cp:revision>7</cp:revision>
  <cp:lastPrinted>2022-05-31T17:04:15Z</cp:lastPrinted>
  <dcterms:created xsi:type="dcterms:W3CDTF">2023-09-12T16:36:31Z</dcterms:created>
  <dcterms:modified xsi:type="dcterms:W3CDTF">2024-05-01T13:53:56Z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0x0101006EEDC6FC54C0D941ABCD3B8B21EE836D</vt:lpwstr>
  </property>
  <property fmtid="{D5CDD505-2E9C-101B-9397-08002B2CF9AE}" pid="4" name="Order">
    <vt:r8>31800</vt:r8>
  </property>
</Properties>
</file>